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Radley" charset="1" panose="00000500000000000000"/>
      <p:regular r:id="rId24"/>
    </p:embeddedFont>
    <p:embeddedFont>
      <p:font typeface="Radley Italics" charset="1" panose="00000500000000000000"/>
      <p:regular r:id="rId25"/>
    </p:embeddedFont>
    <p:embeddedFont>
      <p:font typeface="Carlito" charset="1" panose="020F0502020204030204"/>
      <p:regular r:id="rId26"/>
    </p:embeddedFont>
    <p:embeddedFont>
      <p:font typeface="Carlito Bold" charset="1" panose="020F0502020204030204"/>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D1B2A"/>
        </a:solidFill>
      </p:bgPr>
    </p:bg>
    <p:spTree>
      <p:nvGrpSpPr>
        <p:cNvPr id="1" name=""/>
        <p:cNvGrpSpPr/>
        <p:nvPr/>
      </p:nvGrpSpPr>
      <p:grpSpPr>
        <a:xfrm>
          <a:off x="0" y="0"/>
          <a:ext cx="0" cy="0"/>
          <a:chOff x="0" y="0"/>
          <a:chExt cx="0" cy="0"/>
        </a:xfrm>
      </p:grpSpPr>
      <p:grpSp>
        <p:nvGrpSpPr>
          <p:cNvPr name="Group 2" id="2"/>
          <p:cNvGrpSpPr/>
          <p:nvPr/>
        </p:nvGrpSpPr>
        <p:grpSpPr>
          <a:xfrm rot="0">
            <a:off x="4981575" y="3352800"/>
            <a:ext cx="8324850" cy="6934200"/>
            <a:chOff x="0" y="0"/>
            <a:chExt cx="1289737" cy="1074289"/>
          </a:xfrm>
        </p:grpSpPr>
        <p:sp>
          <p:nvSpPr>
            <p:cNvPr name="Freeform 3" id="3"/>
            <p:cNvSpPr/>
            <p:nvPr/>
          </p:nvSpPr>
          <p:spPr>
            <a:xfrm flipH="false" flipV="false" rot="0">
              <a:off x="0" y="0"/>
              <a:ext cx="1289737" cy="1074289"/>
            </a:xfrm>
            <a:custGeom>
              <a:avLst/>
              <a:gdLst/>
              <a:ahLst/>
              <a:cxnLst/>
              <a:rect r="r" b="b" t="t" l="l"/>
              <a:pathLst>
                <a:path h="1074289" w="1289737">
                  <a:moveTo>
                    <a:pt x="0" y="0"/>
                  </a:moveTo>
                  <a:lnTo>
                    <a:pt x="1289737" y="0"/>
                  </a:lnTo>
                  <a:lnTo>
                    <a:pt x="1289737" y="1074289"/>
                  </a:lnTo>
                  <a:lnTo>
                    <a:pt x="0" y="1074289"/>
                  </a:lnTo>
                  <a:close/>
                </a:path>
              </a:pathLst>
            </a:custGeom>
            <a:blipFill>
              <a:blip r:embed="rId2"/>
              <a:stretch>
                <a:fillRect l="-329" t="0" r="-329" b="0"/>
              </a:stretch>
            </a:blipFill>
          </p:spPr>
        </p:sp>
      </p:grpSp>
      <p:grpSp>
        <p:nvGrpSpPr>
          <p:cNvPr name="Group 4" id="4"/>
          <p:cNvGrpSpPr/>
          <p:nvPr/>
        </p:nvGrpSpPr>
        <p:grpSpPr>
          <a:xfrm rot="0">
            <a:off x="666750" y="666750"/>
            <a:ext cx="16954500" cy="2172955"/>
            <a:chOff x="0" y="0"/>
            <a:chExt cx="22606000" cy="2897274"/>
          </a:xfrm>
        </p:grpSpPr>
        <p:sp>
          <p:nvSpPr>
            <p:cNvPr name="AutoShape 5" id="5"/>
            <p:cNvSpPr/>
            <p:nvPr/>
          </p:nvSpPr>
          <p:spPr>
            <a:xfrm>
              <a:off x="0" y="2884574"/>
              <a:ext cx="22606000" cy="0"/>
            </a:xfrm>
            <a:prstGeom prst="line">
              <a:avLst/>
            </a:prstGeom>
            <a:ln cap="flat" w="25400">
              <a:solidFill>
                <a:srgbClr val="E0E1DD"/>
              </a:solidFill>
              <a:prstDash val="solid"/>
              <a:headEnd type="none" len="sm" w="sm"/>
              <a:tailEnd type="none" len="sm" w="sm"/>
            </a:ln>
          </p:spPr>
        </p:sp>
        <p:sp>
          <p:nvSpPr>
            <p:cNvPr name="TextBox 6" id="6"/>
            <p:cNvSpPr txBox="true"/>
            <p:nvPr/>
          </p:nvSpPr>
          <p:spPr>
            <a:xfrm rot="0">
              <a:off x="0" y="266700"/>
              <a:ext cx="22606000" cy="2630574"/>
            </a:xfrm>
            <a:prstGeom prst="rect">
              <a:avLst/>
            </a:prstGeom>
          </p:spPr>
          <p:txBody>
            <a:bodyPr anchor="t" rtlCol="false" tIns="0" lIns="0" bIns="0" rIns="0">
              <a:spAutoFit/>
            </a:bodyPr>
            <a:lstStyle/>
            <a:p>
              <a:pPr algn="ctr" marL="0" indent="0" lvl="0">
                <a:lnSpc>
                  <a:spcPts val="14299"/>
                </a:lnSpc>
              </a:pPr>
              <a:r>
                <a:rPr lang="en-US" sz="14299" spc="-285" u="none">
                  <a:solidFill>
                    <a:srgbClr val="E0E1DD"/>
                  </a:solidFill>
                  <a:latin typeface="Radley"/>
                  <a:ea typeface="Radley"/>
                  <a:cs typeface="Radley"/>
                  <a:sym typeface="Radley"/>
                </a:rPr>
                <a:t>HealthInsight</a:t>
              </a:r>
            </a:p>
          </p:txBody>
        </p:sp>
      </p:grpSp>
      <p:sp>
        <p:nvSpPr>
          <p:cNvPr name="TextBox 7" id="7"/>
          <p:cNvSpPr txBox="true"/>
          <p:nvPr/>
        </p:nvSpPr>
        <p:spPr>
          <a:xfrm rot="0">
            <a:off x="13397467" y="8107777"/>
            <a:ext cx="4223783" cy="1189354"/>
          </a:xfrm>
          <a:prstGeom prst="rect">
            <a:avLst/>
          </a:prstGeom>
        </p:spPr>
        <p:txBody>
          <a:bodyPr anchor="t" rtlCol="false" tIns="0" lIns="0" bIns="0" rIns="0">
            <a:spAutoFit/>
          </a:bodyPr>
          <a:lstStyle/>
          <a:p>
            <a:pPr algn="l">
              <a:lnSpc>
                <a:spcPts val="3220"/>
              </a:lnSpc>
            </a:pPr>
            <a:r>
              <a:rPr lang="en-US" sz="2300" i="true" spc="305">
                <a:solidFill>
                  <a:srgbClr val="E0E1DD"/>
                </a:solidFill>
                <a:latin typeface="Radley Italics"/>
                <a:ea typeface="Radley Italics"/>
                <a:cs typeface="Radley Italics"/>
                <a:sym typeface="Radley Italics"/>
              </a:rPr>
              <a:t>Membres de jurys: </a:t>
            </a:r>
          </a:p>
          <a:p>
            <a:pPr algn="l">
              <a:lnSpc>
                <a:spcPts val="3220"/>
              </a:lnSpc>
            </a:pPr>
            <a:r>
              <a:rPr lang="en-US" sz="2300" i="true" spc="305">
                <a:solidFill>
                  <a:srgbClr val="E0E1DD"/>
                </a:solidFill>
                <a:latin typeface="Radley Italics"/>
                <a:ea typeface="Radley Italics"/>
                <a:cs typeface="Radley Italics"/>
                <a:sym typeface="Radley Italics"/>
              </a:rPr>
              <a:t>M. LARHLIMI et M. CHIBA </a:t>
            </a:r>
          </a:p>
          <a:p>
            <a:pPr algn="l" marL="0" indent="0" lvl="0">
              <a:lnSpc>
                <a:spcPts val="3220"/>
              </a:lnSpc>
              <a:spcBef>
                <a:spcPct val="0"/>
              </a:spcBef>
            </a:pPr>
          </a:p>
        </p:txBody>
      </p:sp>
      <p:sp>
        <p:nvSpPr>
          <p:cNvPr name="TextBox 8" id="8"/>
          <p:cNvSpPr txBox="true"/>
          <p:nvPr/>
        </p:nvSpPr>
        <p:spPr>
          <a:xfrm rot="0">
            <a:off x="14064217" y="6867525"/>
            <a:ext cx="4223783" cy="615873"/>
          </a:xfrm>
          <a:prstGeom prst="rect">
            <a:avLst/>
          </a:prstGeom>
        </p:spPr>
        <p:txBody>
          <a:bodyPr anchor="t" rtlCol="false" tIns="0" lIns="0" bIns="0" rIns="0">
            <a:spAutoFit/>
          </a:bodyPr>
          <a:lstStyle/>
          <a:p>
            <a:pPr algn="l" marL="0" indent="0" lvl="0">
              <a:lnSpc>
                <a:spcPts val="2422"/>
              </a:lnSpc>
            </a:pPr>
            <a:r>
              <a:rPr lang="en-US" sz="2422" i="true">
                <a:solidFill>
                  <a:srgbClr val="E0E1DD"/>
                </a:solidFill>
                <a:latin typeface="Radley Italics"/>
                <a:ea typeface="Radley Italics"/>
                <a:cs typeface="Radley Italics"/>
                <a:sym typeface="Radley Italics"/>
              </a:rPr>
              <a:t>Présenté par: YAGHCHA Wissal  et BENRITOUNIA Imad </a:t>
            </a:r>
          </a:p>
        </p:txBody>
      </p:sp>
      <p:grpSp>
        <p:nvGrpSpPr>
          <p:cNvPr name="Group 9" id="9"/>
          <p:cNvGrpSpPr/>
          <p:nvPr/>
        </p:nvGrpSpPr>
        <p:grpSpPr>
          <a:xfrm rot="0">
            <a:off x="666750" y="8155402"/>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1</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415A77"/>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666750" y="666755"/>
            <a:ext cx="9154687" cy="6381750"/>
            <a:chOff x="0" y="0"/>
            <a:chExt cx="12206249" cy="8509000"/>
          </a:xfrm>
        </p:grpSpPr>
        <p:sp>
          <p:nvSpPr>
            <p:cNvPr name="TextBox 5" id="5"/>
            <p:cNvSpPr txBox="true"/>
            <p:nvPr/>
          </p:nvSpPr>
          <p:spPr>
            <a:xfrm rot="0">
              <a:off x="33331" y="57150"/>
              <a:ext cx="12172918"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Technologies Utilisées</a:t>
              </a:r>
            </a:p>
          </p:txBody>
        </p:sp>
        <p:sp>
          <p:nvSpPr>
            <p:cNvPr name="TextBox 6" id="6"/>
            <p:cNvSpPr txBox="true"/>
            <p:nvPr/>
          </p:nvSpPr>
          <p:spPr>
            <a:xfrm rot="0">
              <a:off x="33331" y="3708400"/>
              <a:ext cx="12172918" cy="13970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E0E1DD"/>
                  </a:solidFill>
                  <a:latin typeface="Radley"/>
                  <a:ea typeface="Radley"/>
                  <a:cs typeface="Radley"/>
                  <a:sym typeface="Radley"/>
                </a:rPr>
                <a:t>Technologies fondamentales pour le développement de la plateforme HealthInsight</a:t>
              </a:r>
            </a:p>
          </p:txBody>
        </p:sp>
        <p:sp>
          <p:nvSpPr>
            <p:cNvPr name="AutoShape 7" id="7"/>
            <p:cNvSpPr/>
            <p:nvPr/>
          </p:nvSpPr>
          <p:spPr>
            <a:xfrm>
              <a:off x="0" y="3222414"/>
              <a:ext cx="12172918" cy="0"/>
            </a:xfrm>
            <a:prstGeom prst="line">
              <a:avLst/>
            </a:prstGeom>
            <a:ln cap="flat" w="25400">
              <a:solidFill>
                <a:srgbClr val="E0E1DD"/>
              </a:solidFill>
              <a:prstDash val="solid"/>
              <a:headEnd type="none" len="sm" w="sm"/>
              <a:tailEnd type="none" len="sm" w="sm"/>
            </a:ln>
          </p:spPr>
        </p:sp>
        <p:sp>
          <p:nvSpPr>
            <p:cNvPr name="TextBox 8" id="8"/>
            <p:cNvSpPr txBox="true"/>
            <p:nvPr/>
          </p:nvSpPr>
          <p:spPr>
            <a:xfrm rot="0">
              <a:off x="33331" y="6438900"/>
              <a:ext cx="12139588" cy="2070100"/>
            </a:xfrm>
            <a:prstGeom prst="rect">
              <a:avLst/>
            </a:prstGeom>
          </p:spPr>
          <p:txBody>
            <a:bodyPr anchor="t" rtlCol="false" tIns="0" lIns="0" bIns="0" rIns="0">
              <a:spAutoFit/>
            </a:bodyPr>
            <a:lstStyle/>
            <a:p>
              <a:pPr algn="l" marL="0" indent="0" lvl="0">
                <a:lnSpc>
                  <a:spcPts val="2400"/>
                </a:lnSpc>
              </a:pPr>
              <a:r>
                <a:rPr lang="en-US" sz="2000">
                  <a:solidFill>
                    <a:srgbClr val="E0E1DD"/>
                  </a:solidFill>
                  <a:latin typeface="Carlito"/>
                  <a:ea typeface="Carlito"/>
                  <a:cs typeface="Carlito"/>
                  <a:sym typeface="Carlito"/>
                </a:rPr>
                <a:t>La plateforme HealthInsight s'appuie sur des technologies modernes et robustes. </a:t>
              </a:r>
              <a:r>
                <a:rPr lang="en-US" b="true" sz="2000">
                  <a:solidFill>
                    <a:srgbClr val="E0E1DD"/>
                  </a:solidFill>
                  <a:latin typeface="Carlito Bold"/>
                  <a:ea typeface="Carlito Bold"/>
                  <a:cs typeface="Carlito Bold"/>
                  <a:sym typeface="Carlito Bold"/>
                </a:rPr>
                <a:t>React</a:t>
              </a:r>
              <a:r>
                <a:rPr lang="en-US" sz="2000">
                  <a:solidFill>
                    <a:srgbClr val="E0E1DD"/>
                  </a:solidFill>
                  <a:latin typeface="Carlito"/>
                  <a:ea typeface="Carlito"/>
                  <a:cs typeface="Carlito"/>
                  <a:sym typeface="Carlito"/>
                </a:rPr>
                <a:t> permet une interface utilisateur dynamique, </a:t>
              </a:r>
              <a:r>
                <a:rPr lang="en-US" b="true" sz="2000">
                  <a:solidFill>
                    <a:srgbClr val="E0E1DD"/>
                  </a:solidFill>
                  <a:latin typeface="Carlito Bold"/>
                  <a:ea typeface="Carlito Bold"/>
                  <a:cs typeface="Carlito Bold"/>
                  <a:sym typeface="Carlito Bold"/>
                </a:rPr>
                <a:t>FastAPI</a:t>
              </a:r>
              <a:r>
                <a:rPr lang="en-US" sz="2000">
                  <a:solidFill>
                    <a:srgbClr val="E0E1DD"/>
                  </a:solidFill>
                  <a:latin typeface="Carlito"/>
                  <a:ea typeface="Carlito"/>
                  <a:cs typeface="Carlito"/>
                  <a:sym typeface="Carlito"/>
                </a:rPr>
                <a:t> assure une communication rapide entre le frontend et le backend, tandis que </a:t>
              </a:r>
              <a:r>
                <a:rPr lang="en-US" b="true" sz="2000">
                  <a:solidFill>
                    <a:srgbClr val="E0E1DD"/>
                  </a:solidFill>
                  <a:latin typeface="Carlito Bold"/>
                  <a:ea typeface="Carlito Bold"/>
                  <a:cs typeface="Carlito Bold"/>
                  <a:sym typeface="Carlito Bold"/>
                </a:rPr>
                <a:t>scikit-learn</a:t>
              </a:r>
              <a:r>
                <a:rPr lang="en-US" sz="2000">
                  <a:solidFill>
                    <a:srgbClr val="E0E1DD"/>
                  </a:solidFill>
                  <a:latin typeface="Carlito"/>
                  <a:ea typeface="Carlito"/>
                  <a:cs typeface="Carlito"/>
                  <a:sym typeface="Carlito"/>
                </a:rPr>
                <a:t> facilite le développement de modèles d'apprentissage automatique. </a:t>
              </a:r>
              <a:r>
                <a:rPr lang="en-US" b="true" sz="2000">
                  <a:solidFill>
                    <a:srgbClr val="E0E1DD"/>
                  </a:solidFill>
                  <a:latin typeface="Carlito Bold"/>
                  <a:ea typeface="Carlito Bold"/>
                  <a:cs typeface="Carlito Bold"/>
                  <a:sym typeface="Carlito Bold"/>
                </a:rPr>
                <a:t>PostgreSQL</a:t>
              </a:r>
              <a:r>
                <a:rPr lang="en-US" sz="2000">
                  <a:solidFill>
                    <a:srgbClr val="E0E1DD"/>
                  </a:solidFill>
                  <a:latin typeface="Carlito"/>
                  <a:ea typeface="Carlito"/>
                  <a:cs typeface="Carlito"/>
                  <a:sym typeface="Carlito"/>
                </a:rPr>
                <a:t> offre une base de données fiable pour la gestion des données de santé.</a:t>
              </a:r>
            </a:p>
          </p:txBody>
        </p:sp>
      </p:grpSp>
      <p:grpSp>
        <p:nvGrpSpPr>
          <p:cNvPr name="Group 9" id="9"/>
          <p:cNvGrpSpPr/>
          <p:nvPr/>
        </p:nvGrpSpPr>
        <p:grpSpPr>
          <a:xfrm rot="0">
            <a:off x="666750" y="8081204"/>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10</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D1B2A"/>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666750" y="666755"/>
            <a:ext cx="9101247" cy="5553075"/>
            <a:chOff x="0" y="0"/>
            <a:chExt cx="12134996" cy="7404100"/>
          </a:xfrm>
        </p:grpSpPr>
        <p:sp>
          <p:nvSpPr>
            <p:cNvPr name="TextBox 5" id="5"/>
            <p:cNvSpPr txBox="true"/>
            <p:nvPr/>
          </p:nvSpPr>
          <p:spPr>
            <a:xfrm rot="0">
              <a:off x="33136" y="57150"/>
              <a:ext cx="12101860"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Interfaces Utilisateur</a:t>
              </a:r>
            </a:p>
          </p:txBody>
        </p:sp>
        <p:sp>
          <p:nvSpPr>
            <p:cNvPr name="TextBox 6" id="6"/>
            <p:cNvSpPr txBox="true"/>
            <p:nvPr/>
          </p:nvSpPr>
          <p:spPr>
            <a:xfrm rot="0">
              <a:off x="33136" y="3708400"/>
              <a:ext cx="12101860" cy="13970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E0E1DD"/>
                  </a:solidFill>
                  <a:latin typeface="Radley"/>
                  <a:ea typeface="Radley"/>
                  <a:cs typeface="Radley"/>
                  <a:sym typeface="Radley"/>
                </a:rPr>
                <a:t>Pages de connexion, analyse, tableau de bord et visualisation 3D</a:t>
              </a:r>
            </a:p>
          </p:txBody>
        </p:sp>
        <p:sp>
          <p:nvSpPr>
            <p:cNvPr name="AutoShape 7" id="7"/>
            <p:cNvSpPr/>
            <p:nvPr/>
          </p:nvSpPr>
          <p:spPr>
            <a:xfrm>
              <a:off x="0" y="3222414"/>
              <a:ext cx="12101860" cy="0"/>
            </a:xfrm>
            <a:prstGeom prst="line">
              <a:avLst/>
            </a:prstGeom>
            <a:ln cap="flat" w="25400">
              <a:solidFill>
                <a:srgbClr val="E0E1DD"/>
              </a:solidFill>
              <a:prstDash val="solid"/>
              <a:headEnd type="none" len="sm" w="sm"/>
              <a:tailEnd type="none" len="sm" w="sm"/>
            </a:ln>
          </p:spPr>
        </p:sp>
        <p:sp>
          <p:nvSpPr>
            <p:cNvPr name="TextBox 8" id="8"/>
            <p:cNvSpPr txBox="true"/>
            <p:nvPr/>
          </p:nvSpPr>
          <p:spPr>
            <a:xfrm rot="0">
              <a:off x="33136" y="5740400"/>
              <a:ext cx="12068724" cy="1663700"/>
            </a:xfrm>
            <a:prstGeom prst="rect">
              <a:avLst/>
            </a:prstGeom>
          </p:spPr>
          <p:txBody>
            <a:bodyPr anchor="t" rtlCol="false" tIns="0" lIns="0" bIns="0" rIns="0">
              <a:spAutoFit/>
            </a:bodyPr>
            <a:lstStyle/>
            <a:p>
              <a:pPr algn="l" marL="0" indent="0" lvl="0">
                <a:lnSpc>
                  <a:spcPts val="2400"/>
                </a:lnSpc>
              </a:pPr>
              <a:r>
                <a:rPr lang="en-US" sz="2000">
                  <a:solidFill>
                    <a:srgbClr val="E0E1DD"/>
                  </a:solidFill>
                  <a:latin typeface="Carlito"/>
                  <a:ea typeface="Carlito"/>
                  <a:cs typeface="Carlito"/>
                  <a:sym typeface="Carlito"/>
                </a:rPr>
                <a:t>La plateforme HealthInsight propose une interface utilisateur intuitive qui facilite l'interaction. Les utilisateurs peuvent se connecter simplement, remplir un formulaire d'analyse de santé, consulter leur tableau de bord personnalisé et visualiser les données en 3D, rendant l'analyse des risques de santé accessible et engageante.</a:t>
              </a:r>
            </a:p>
          </p:txBody>
        </p:sp>
      </p:grpSp>
      <p:grpSp>
        <p:nvGrpSpPr>
          <p:cNvPr name="Group 9" id="9"/>
          <p:cNvGrpSpPr/>
          <p:nvPr/>
        </p:nvGrpSpPr>
        <p:grpSpPr>
          <a:xfrm rot="0">
            <a:off x="666750" y="8155402"/>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11</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415A77"/>
        </a:solidFill>
      </p:bgPr>
    </p:bg>
    <p:spTree>
      <p:nvGrpSpPr>
        <p:cNvPr id="1" name=""/>
        <p:cNvGrpSpPr/>
        <p:nvPr/>
      </p:nvGrpSpPr>
      <p:grpSpPr>
        <a:xfrm>
          <a:off x="0" y="0"/>
          <a:ext cx="0" cy="0"/>
          <a:chOff x="0" y="0"/>
          <a:chExt cx="0" cy="0"/>
        </a:xfrm>
      </p:grpSpPr>
      <p:grpSp>
        <p:nvGrpSpPr>
          <p:cNvPr name="Group 2" id="2"/>
          <p:cNvGrpSpPr/>
          <p:nvPr/>
        </p:nvGrpSpPr>
        <p:grpSpPr>
          <a:xfrm rot="0">
            <a:off x="686495" y="212519"/>
            <a:ext cx="17204307" cy="6550236"/>
            <a:chOff x="0" y="0"/>
            <a:chExt cx="22939076" cy="8733648"/>
          </a:xfrm>
        </p:grpSpPr>
        <p:sp>
          <p:nvSpPr>
            <p:cNvPr name="TextBox 3" id="3"/>
            <p:cNvSpPr txBox="true"/>
            <p:nvPr/>
          </p:nvSpPr>
          <p:spPr>
            <a:xfrm rot="0">
              <a:off x="0" y="57150"/>
              <a:ext cx="22939076" cy="40000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Pag</a:t>
              </a:r>
              <a:r>
                <a:rPr lang="en-US" sz="7000" i="true">
                  <a:solidFill>
                    <a:srgbClr val="E0E1DD"/>
                  </a:solidFill>
                  <a:latin typeface="Radley Italics"/>
                  <a:ea typeface="Radley Italics"/>
                  <a:cs typeface="Radley Italics"/>
                  <a:sym typeface="Radley Italics"/>
                </a:rPr>
                <a:t>e d'accueil - Menu principal et navigation</a:t>
              </a:r>
            </a:p>
            <a:p>
              <a:pPr algn="l" marL="0" indent="0" lvl="0">
                <a:lnSpc>
                  <a:spcPts val="7840"/>
                </a:lnSpc>
                <a:spcBef>
                  <a:spcPct val="0"/>
                </a:spcBef>
              </a:pPr>
            </a:p>
          </p:txBody>
        </p:sp>
        <p:sp>
          <p:nvSpPr>
            <p:cNvPr name="TextBox 4" id="4"/>
            <p:cNvSpPr txBox="true"/>
            <p:nvPr/>
          </p:nvSpPr>
          <p:spPr>
            <a:xfrm rot="0">
              <a:off x="0" y="6955648"/>
              <a:ext cx="16558244" cy="698500"/>
            </a:xfrm>
            <a:prstGeom prst="rect">
              <a:avLst/>
            </a:prstGeom>
          </p:spPr>
          <p:txBody>
            <a:bodyPr anchor="t" rtlCol="false" tIns="0" lIns="0" bIns="0" rIns="0">
              <a:spAutoFit/>
            </a:bodyPr>
            <a:lstStyle/>
            <a:p>
              <a:pPr algn="l" marL="0" indent="0" lvl="0">
                <a:lnSpc>
                  <a:spcPts val="4199"/>
                </a:lnSpc>
                <a:spcBef>
                  <a:spcPct val="0"/>
                </a:spcBef>
              </a:pPr>
            </a:p>
          </p:txBody>
        </p:sp>
        <p:sp>
          <p:nvSpPr>
            <p:cNvPr name="TextBox 5" id="5"/>
            <p:cNvSpPr txBox="true"/>
            <p:nvPr/>
          </p:nvSpPr>
          <p:spPr>
            <a:xfrm rot="0">
              <a:off x="0" y="8289148"/>
              <a:ext cx="16512906" cy="444500"/>
            </a:xfrm>
            <a:prstGeom prst="rect">
              <a:avLst/>
            </a:prstGeom>
          </p:spPr>
          <p:txBody>
            <a:bodyPr anchor="t" rtlCol="false" tIns="0" lIns="0" bIns="0" rIns="0">
              <a:spAutoFit/>
            </a:bodyPr>
            <a:lstStyle/>
            <a:p>
              <a:pPr algn="l" marL="0" indent="0" lvl="0">
                <a:lnSpc>
                  <a:spcPts val="2400"/>
                </a:lnSpc>
              </a:pPr>
            </a:p>
          </p:txBody>
        </p:sp>
      </p:grpSp>
      <p:grpSp>
        <p:nvGrpSpPr>
          <p:cNvPr name="Group 6" id="6"/>
          <p:cNvGrpSpPr/>
          <p:nvPr/>
        </p:nvGrpSpPr>
        <p:grpSpPr>
          <a:xfrm rot="0">
            <a:off x="686495" y="8081204"/>
            <a:ext cx="2171730" cy="2205796"/>
            <a:chOff x="0" y="0"/>
            <a:chExt cx="812800" cy="825500"/>
          </a:xfrm>
        </p:grpSpPr>
        <p:sp>
          <p:nvSpPr>
            <p:cNvPr name="Freeform 7" id="7"/>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8" id="8"/>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12</a:t>
              </a:r>
            </a:p>
          </p:txBody>
        </p:sp>
      </p:grpSp>
      <p:sp>
        <p:nvSpPr>
          <p:cNvPr name="Freeform 9" id="9"/>
          <p:cNvSpPr/>
          <p:nvPr/>
        </p:nvSpPr>
        <p:spPr>
          <a:xfrm flipH="false" flipV="false" rot="0">
            <a:off x="5609567" y="1320881"/>
            <a:ext cx="12281235" cy="8765731"/>
          </a:xfrm>
          <a:custGeom>
            <a:avLst/>
            <a:gdLst/>
            <a:ahLst/>
            <a:cxnLst/>
            <a:rect r="r" b="b" t="t" l="l"/>
            <a:pathLst>
              <a:path h="8765731" w="12281235">
                <a:moveTo>
                  <a:pt x="0" y="0"/>
                </a:moveTo>
                <a:lnTo>
                  <a:pt x="12281235" y="0"/>
                </a:lnTo>
                <a:lnTo>
                  <a:pt x="12281235" y="8765731"/>
                </a:lnTo>
                <a:lnTo>
                  <a:pt x="0" y="8765731"/>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415A77"/>
        </a:solidFill>
      </p:bgPr>
    </p:bg>
    <p:spTree>
      <p:nvGrpSpPr>
        <p:cNvPr id="1" name=""/>
        <p:cNvGrpSpPr/>
        <p:nvPr/>
      </p:nvGrpSpPr>
      <p:grpSpPr>
        <a:xfrm>
          <a:off x="0" y="0"/>
          <a:ext cx="0" cy="0"/>
          <a:chOff x="0" y="0"/>
          <a:chExt cx="0" cy="0"/>
        </a:xfrm>
      </p:grpSpPr>
      <p:grpSp>
        <p:nvGrpSpPr>
          <p:cNvPr name="Group 2" id="2"/>
          <p:cNvGrpSpPr/>
          <p:nvPr/>
        </p:nvGrpSpPr>
        <p:grpSpPr>
          <a:xfrm rot="0">
            <a:off x="853788" y="8081204"/>
            <a:ext cx="2171730" cy="2205796"/>
            <a:chOff x="0" y="0"/>
            <a:chExt cx="812800" cy="825500"/>
          </a:xfrm>
        </p:grpSpPr>
        <p:sp>
          <p:nvSpPr>
            <p:cNvPr name="Freeform 3" id="3"/>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4" id="4"/>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13</a:t>
              </a:r>
            </a:p>
          </p:txBody>
        </p:sp>
      </p:grpSp>
      <p:sp>
        <p:nvSpPr>
          <p:cNvPr name="Freeform 5" id="5"/>
          <p:cNvSpPr/>
          <p:nvPr/>
        </p:nvSpPr>
        <p:spPr>
          <a:xfrm flipH="false" flipV="false" rot="0">
            <a:off x="1752615" y="1723067"/>
            <a:ext cx="15101917" cy="7230043"/>
          </a:xfrm>
          <a:custGeom>
            <a:avLst/>
            <a:gdLst/>
            <a:ahLst/>
            <a:cxnLst/>
            <a:rect r="r" b="b" t="t" l="l"/>
            <a:pathLst>
              <a:path h="7230043" w="15101917">
                <a:moveTo>
                  <a:pt x="0" y="0"/>
                </a:moveTo>
                <a:lnTo>
                  <a:pt x="15101917" y="0"/>
                </a:lnTo>
                <a:lnTo>
                  <a:pt x="15101917" y="7230043"/>
                </a:lnTo>
                <a:lnTo>
                  <a:pt x="0" y="7230043"/>
                </a:lnTo>
                <a:lnTo>
                  <a:pt x="0" y="0"/>
                </a:lnTo>
                <a:close/>
              </a:path>
            </a:pathLst>
          </a:custGeom>
          <a:blipFill>
            <a:blip r:embed="rId2"/>
            <a:stretch>
              <a:fillRect l="0" t="0" r="0" b="0"/>
            </a:stretch>
          </a:blipFill>
        </p:spPr>
      </p:sp>
      <p:grpSp>
        <p:nvGrpSpPr>
          <p:cNvPr name="Group 6" id="6"/>
          <p:cNvGrpSpPr/>
          <p:nvPr/>
        </p:nvGrpSpPr>
        <p:grpSpPr>
          <a:xfrm rot="0">
            <a:off x="686495" y="212519"/>
            <a:ext cx="17204307" cy="5559636"/>
            <a:chOff x="0" y="0"/>
            <a:chExt cx="22939076" cy="7412848"/>
          </a:xfrm>
        </p:grpSpPr>
        <p:sp>
          <p:nvSpPr>
            <p:cNvPr name="TextBox 7" id="7"/>
            <p:cNvSpPr txBox="true"/>
            <p:nvPr/>
          </p:nvSpPr>
          <p:spPr>
            <a:xfrm rot="0">
              <a:off x="0" y="57150"/>
              <a:ext cx="22939076" cy="26792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Pag</a:t>
              </a:r>
              <a:r>
                <a:rPr lang="en-US" sz="7000" i="true">
                  <a:solidFill>
                    <a:srgbClr val="E0E1DD"/>
                  </a:solidFill>
                  <a:latin typeface="Radley Italics"/>
                  <a:ea typeface="Radley Italics"/>
                  <a:cs typeface="Radley Italics"/>
                  <a:sym typeface="Radley Italics"/>
                </a:rPr>
                <a:t>e de connexion</a:t>
              </a:r>
            </a:p>
            <a:p>
              <a:pPr algn="l" marL="0" indent="0" lvl="0">
                <a:lnSpc>
                  <a:spcPts val="7840"/>
                </a:lnSpc>
                <a:spcBef>
                  <a:spcPct val="0"/>
                </a:spcBef>
              </a:pPr>
            </a:p>
          </p:txBody>
        </p:sp>
        <p:sp>
          <p:nvSpPr>
            <p:cNvPr name="TextBox 8" id="8"/>
            <p:cNvSpPr txBox="true"/>
            <p:nvPr/>
          </p:nvSpPr>
          <p:spPr>
            <a:xfrm rot="0">
              <a:off x="0" y="5634848"/>
              <a:ext cx="16558244" cy="698500"/>
            </a:xfrm>
            <a:prstGeom prst="rect">
              <a:avLst/>
            </a:prstGeom>
          </p:spPr>
          <p:txBody>
            <a:bodyPr anchor="t" rtlCol="false" tIns="0" lIns="0" bIns="0" rIns="0">
              <a:spAutoFit/>
            </a:bodyPr>
            <a:lstStyle/>
            <a:p>
              <a:pPr algn="l" marL="0" indent="0" lvl="0">
                <a:lnSpc>
                  <a:spcPts val="4199"/>
                </a:lnSpc>
                <a:spcBef>
                  <a:spcPct val="0"/>
                </a:spcBef>
              </a:pPr>
            </a:p>
          </p:txBody>
        </p:sp>
        <p:sp>
          <p:nvSpPr>
            <p:cNvPr name="TextBox 9" id="9"/>
            <p:cNvSpPr txBox="true"/>
            <p:nvPr/>
          </p:nvSpPr>
          <p:spPr>
            <a:xfrm rot="0">
              <a:off x="0" y="6968348"/>
              <a:ext cx="16512906" cy="444500"/>
            </a:xfrm>
            <a:prstGeom prst="rect">
              <a:avLst/>
            </a:prstGeom>
          </p:spPr>
          <p:txBody>
            <a:bodyPr anchor="t" rtlCol="false" tIns="0" lIns="0" bIns="0" rIns="0">
              <a:spAutoFit/>
            </a:bodyPr>
            <a:lstStyle/>
            <a:p>
              <a:pPr algn="l" marL="0" indent="0" lvl="0">
                <a:lnSpc>
                  <a:spcPts val="2400"/>
                </a:lnSpc>
              </a:pP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415A77"/>
        </a:solidFill>
      </p:bgPr>
    </p:bg>
    <p:spTree>
      <p:nvGrpSpPr>
        <p:cNvPr id="1" name=""/>
        <p:cNvGrpSpPr/>
        <p:nvPr/>
      </p:nvGrpSpPr>
      <p:grpSpPr>
        <a:xfrm>
          <a:off x="0" y="0"/>
          <a:ext cx="0" cy="0"/>
          <a:chOff x="0" y="0"/>
          <a:chExt cx="0" cy="0"/>
        </a:xfrm>
      </p:grpSpPr>
      <p:grpSp>
        <p:nvGrpSpPr>
          <p:cNvPr name="Group 2" id="2"/>
          <p:cNvGrpSpPr/>
          <p:nvPr/>
        </p:nvGrpSpPr>
        <p:grpSpPr>
          <a:xfrm rot="0">
            <a:off x="686495" y="8155402"/>
            <a:ext cx="2171730" cy="2205796"/>
            <a:chOff x="0" y="0"/>
            <a:chExt cx="812800" cy="825500"/>
          </a:xfrm>
        </p:grpSpPr>
        <p:sp>
          <p:nvSpPr>
            <p:cNvPr name="Freeform 3" id="3"/>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4" id="4"/>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14</a:t>
              </a:r>
            </a:p>
          </p:txBody>
        </p:sp>
      </p:grpSp>
      <p:sp>
        <p:nvSpPr>
          <p:cNvPr name="Freeform 5" id="5"/>
          <p:cNvSpPr/>
          <p:nvPr/>
        </p:nvSpPr>
        <p:spPr>
          <a:xfrm flipH="false" flipV="false" rot="0">
            <a:off x="2655801" y="1453988"/>
            <a:ext cx="14189659" cy="7804312"/>
          </a:xfrm>
          <a:custGeom>
            <a:avLst/>
            <a:gdLst/>
            <a:ahLst/>
            <a:cxnLst/>
            <a:rect r="r" b="b" t="t" l="l"/>
            <a:pathLst>
              <a:path h="7804312" w="14189659">
                <a:moveTo>
                  <a:pt x="0" y="0"/>
                </a:moveTo>
                <a:lnTo>
                  <a:pt x="14189659" y="0"/>
                </a:lnTo>
                <a:lnTo>
                  <a:pt x="14189659" y="7804312"/>
                </a:lnTo>
                <a:lnTo>
                  <a:pt x="0" y="7804312"/>
                </a:lnTo>
                <a:lnTo>
                  <a:pt x="0" y="0"/>
                </a:lnTo>
                <a:close/>
              </a:path>
            </a:pathLst>
          </a:custGeom>
          <a:blipFill>
            <a:blip r:embed="rId2"/>
            <a:stretch>
              <a:fillRect l="0" t="0" r="0" b="0"/>
            </a:stretch>
          </a:blipFill>
        </p:spPr>
      </p:sp>
      <p:grpSp>
        <p:nvGrpSpPr>
          <p:cNvPr name="Group 6" id="6"/>
          <p:cNvGrpSpPr/>
          <p:nvPr/>
        </p:nvGrpSpPr>
        <p:grpSpPr>
          <a:xfrm rot="0">
            <a:off x="686495" y="212519"/>
            <a:ext cx="17204307" cy="4569036"/>
            <a:chOff x="0" y="0"/>
            <a:chExt cx="22939076" cy="6092048"/>
          </a:xfrm>
        </p:grpSpPr>
        <p:sp>
          <p:nvSpPr>
            <p:cNvPr name="TextBox 7" id="7"/>
            <p:cNvSpPr txBox="true"/>
            <p:nvPr/>
          </p:nvSpPr>
          <p:spPr>
            <a:xfrm rot="0">
              <a:off x="0" y="57150"/>
              <a:ext cx="22939076"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Pag</a:t>
              </a:r>
              <a:r>
                <a:rPr lang="en-US" sz="7000" i="true">
                  <a:solidFill>
                    <a:srgbClr val="E0E1DD"/>
                  </a:solidFill>
                  <a:latin typeface="Radley Italics"/>
                  <a:ea typeface="Radley Italics"/>
                  <a:cs typeface="Radley Italics"/>
                  <a:sym typeface="Radley Italics"/>
                </a:rPr>
                <a:t>e d’inscription</a:t>
              </a:r>
            </a:p>
          </p:txBody>
        </p:sp>
        <p:sp>
          <p:nvSpPr>
            <p:cNvPr name="TextBox 8" id="8"/>
            <p:cNvSpPr txBox="true"/>
            <p:nvPr/>
          </p:nvSpPr>
          <p:spPr>
            <a:xfrm rot="0">
              <a:off x="0" y="4314048"/>
              <a:ext cx="16558244" cy="698500"/>
            </a:xfrm>
            <a:prstGeom prst="rect">
              <a:avLst/>
            </a:prstGeom>
          </p:spPr>
          <p:txBody>
            <a:bodyPr anchor="t" rtlCol="false" tIns="0" lIns="0" bIns="0" rIns="0">
              <a:spAutoFit/>
            </a:bodyPr>
            <a:lstStyle/>
            <a:p>
              <a:pPr algn="l" marL="0" indent="0" lvl="0">
                <a:lnSpc>
                  <a:spcPts val="4199"/>
                </a:lnSpc>
                <a:spcBef>
                  <a:spcPct val="0"/>
                </a:spcBef>
              </a:pPr>
            </a:p>
          </p:txBody>
        </p:sp>
        <p:sp>
          <p:nvSpPr>
            <p:cNvPr name="TextBox 9" id="9"/>
            <p:cNvSpPr txBox="true"/>
            <p:nvPr/>
          </p:nvSpPr>
          <p:spPr>
            <a:xfrm rot="0">
              <a:off x="0" y="5647548"/>
              <a:ext cx="16512906" cy="444500"/>
            </a:xfrm>
            <a:prstGeom prst="rect">
              <a:avLst/>
            </a:prstGeom>
          </p:spPr>
          <p:txBody>
            <a:bodyPr anchor="t" rtlCol="false" tIns="0" lIns="0" bIns="0" rIns="0">
              <a:spAutoFit/>
            </a:bodyPr>
            <a:lstStyle/>
            <a:p>
              <a:pPr algn="l" marL="0" indent="0" lvl="0">
                <a:lnSpc>
                  <a:spcPts val="2400"/>
                </a:lnSpc>
              </a:pP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415A77"/>
        </a:solidFill>
      </p:bgPr>
    </p:bg>
    <p:spTree>
      <p:nvGrpSpPr>
        <p:cNvPr id="1" name=""/>
        <p:cNvGrpSpPr/>
        <p:nvPr/>
      </p:nvGrpSpPr>
      <p:grpSpPr>
        <a:xfrm>
          <a:off x="0" y="0"/>
          <a:ext cx="0" cy="0"/>
          <a:chOff x="0" y="0"/>
          <a:chExt cx="0" cy="0"/>
        </a:xfrm>
      </p:grpSpPr>
      <p:grpSp>
        <p:nvGrpSpPr>
          <p:cNvPr name="Group 2" id="2"/>
          <p:cNvGrpSpPr/>
          <p:nvPr/>
        </p:nvGrpSpPr>
        <p:grpSpPr>
          <a:xfrm rot="0">
            <a:off x="666750" y="8155402"/>
            <a:ext cx="2171730" cy="2205796"/>
            <a:chOff x="0" y="0"/>
            <a:chExt cx="812800" cy="825500"/>
          </a:xfrm>
        </p:grpSpPr>
        <p:sp>
          <p:nvSpPr>
            <p:cNvPr name="Freeform 3" id="3"/>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4" id="4"/>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15</a:t>
              </a:r>
            </a:p>
          </p:txBody>
        </p:sp>
      </p:grpSp>
      <p:sp>
        <p:nvSpPr>
          <p:cNvPr name="Freeform 5" id="5"/>
          <p:cNvSpPr/>
          <p:nvPr/>
        </p:nvSpPr>
        <p:spPr>
          <a:xfrm flipH="false" flipV="false" rot="0">
            <a:off x="4973381" y="1468651"/>
            <a:ext cx="8727004" cy="8607008"/>
          </a:xfrm>
          <a:custGeom>
            <a:avLst/>
            <a:gdLst/>
            <a:ahLst/>
            <a:cxnLst/>
            <a:rect r="r" b="b" t="t" l="l"/>
            <a:pathLst>
              <a:path h="8607008" w="8727004">
                <a:moveTo>
                  <a:pt x="0" y="0"/>
                </a:moveTo>
                <a:lnTo>
                  <a:pt x="8727004" y="0"/>
                </a:lnTo>
                <a:lnTo>
                  <a:pt x="8727004" y="8607007"/>
                </a:lnTo>
                <a:lnTo>
                  <a:pt x="0" y="8607007"/>
                </a:lnTo>
                <a:lnTo>
                  <a:pt x="0" y="0"/>
                </a:lnTo>
                <a:close/>
              </a:path>
            </a:pathLst>
          </a:custGeom>
          <a:blipFill>
            <a:blip r:embed="rId2"/>
            <a:stretch>
              <a:fillRect l="0" t="0" r="0" b="0"/>
            </a:stretch>
          </a:blipFill>
        </p:spPr>
      </p:sp>
      <p:grpSp>
        <p:nvGrpSpPr>
          <p:cNvPr name="Group 6" id="6"/>
          <p:cNvGrpSpPr/>
          <p:nvPr/>
        </p:nvGrpSpPr>
        <p:grpSpPr>
          <a:xfrm rot="0">
            <a:off x="258979" y="212519"/>
            <a:ext cx="17631823" cy="5559636"/>
            <a:chOff x="0" y="0"/>
            <a:chExt cx="23509097" cy="7412848"/>
          </a:xfrm>
        </p:grpSpPr>
        <p:sp>
          <p:nvSpPr>
            <p:cNvPr name="TextBox 7" id="7"/>
            <p:cNvSpPr txBox="true"/>
            <p:nvPr/>
          </p:nvSpPr>
          <p:spPr>
            <a:xfrm rot="0">
              <a:off x="0" y="57150"/>
              <a:ext cx="23509097" cy="26792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Dashboard d</a:t>
              </a:r>
              <a:r>
                <a:rPr lang="en-US" sz="7000" i="true">
                  <a:solidFill>
                    <a:srgbClr val="E0E1DD"/>
                  </a:solidFill>
                  <a:latin typeface="Radley Italics"/>
                  <a:ea typeface="Radley Italics"/>
                  <a:cs typeface="Radley Italics"/>
                  <a:sym typeface="Radley Italics"/>
                </a:rPr>
                <a:t>e prédiction avec visualisation 3D</a:t>
              </a:r>
            </a:p>
            <a:p>
              <a:pPr algn="l" marL="0" indent="0" lvl="0">
                <a:lnSpc>
                  <a:spcPts val="7840"/>
                </a:lnSpc>
                <a:spcBef>
                  <a:spcPct val="0"/>
                </a:spcBef>
              </a:pPr>
            </a:p>
          </p:txBody>
        </p:sp>
        <p:sp>
          <p:nvSpPr>
            <p:cNvPr name="TextBox 8" id="8"/>
            <p:cNvSpPr txBox="true"/>
            <p:nvPr/>
          </p:nvSpPr>
          <p:spPr>
            <a:xfrm rot="0">
              <a:off x="0" y="5634848"/>
              <a:ext cx="16969706" cy="698500"/>
            </a:xfrm>
            <a:prstGeom prst="rect">
              <a:avLst/>
            </a:prstGeom>
          </p:spPr>
          <p:txBody>
            <a:bodyPr anchor="t" rtlCol="false" tIns="0" lIns="0" bIns="0" rIns="0">
              <a:spAutoFit/>
            </a:bodyPr>
            <a:lstStyle/>
            <a:p>
              <a:pPr algn="l" marL="0" indent="0" lvl="0">
                <a:lnSpc>
                  <a:spcPts val="4199"/>
                </a:lnSpc>
                <a:spcBef>
                  <a:spcPct val="0"/>
                </a:spcBef>
              </a:pPr>
            </a:p>
          </p:txBody>
        </p:sp>
        <p:sp>
          <p:nvSpPr>
            <p:cNvPr name="TextBox 9" id="9"/>
            <p:cNvSpPr txBox="true"/>
            <p:nvPr/>
          </p:nvSpPr>
          <p:spPr>
            <a:xfrm rot="0">
              <a:off x="0" y="6968348"/>
              <a:ext cx="16923241" cy="444500"/>
            </a:xfrm>
            <a:prstGeom prst="rect">
              <a:avLst/>
            </a:prstGeom>
          </p:spPr>
          <p:txBody>
            <a:bodyPr anchor="t" rtlCol="false" tIns="0" lIns="0" bIns="0" rIns="0">
              <a:spAutoFit/>
            </a:bodyPr>
            <a:lstStyle/>
            <a:p>
              <a:pPr algn="l" marL="0" indent="0" lvl="0">
                <a:lnSpc>
                  <a:spcPts val="2400"/>
                </a:lnSpc>
              </a:pP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415A77"/>
        </a:solidFill>
      </p:bgPr>
    </p:bg>
    <p:spTree>
      <p:nvGrpSpPr>
        <p:cNvPr id="1" name=""/>
        <p:cNvGrpSpPr/>
        <p:nvPr/>
      </p:nvGrpSpPr>
      <p:grpSpPr>
        <a:xfrm>
          <a:off x="0" y="0"/>
          <a:ext cx="0" cy="0"/>
          <a:chOff x="0" y="0"/>
          <a:chExt cx="0" cy="0"/>
        </a:xfrm>
      </p:grpSpPr>
      <p:grpSp>
        <p:nvGrpSpPr>
          <p:cNvPr name="Group 2" id="2"/>
          <p:cNvGrpSpPr/>
          <p:nvPr/>
        </p:nvGrpSpPr>
        <p:grpSpPr>
          <a:xfrm rot="0">
            <a:off x="666750" y="8081204"/>
            <a:ext cx="2171730" cy="2205796"/>
            <a:chOff x="0" y="0"/>
            <a:chExt cx="812800" cy="825500"/>
          </a:xfrm>
        </p:grpSpPr>
        <p:sp>
          <p:nvSpPr>
            <p:cNvPr name="Freeform 3" id="3"/>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4" id="4"/>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16</a:t>
              </a:r>
            </a:p>
          </p:txBody>
        </p:sp>
      </p:grpSp>
      <p:sp>
        <p:nvSpPr>
          <p:cNvPr name="Freeform 5" id="5"/>
          <p:cNvSpPr/>
          <p:nvPr/>
        </p:nvSpPr>
        <p:spPr>
          <a:xfrm flipH="false" flipV="false" rot="0">
            <a:off x="2838480" y="1724732"/>
            <a:ext cx="14717900" cy="8094845"/>
          </a:xfrm>
          <a:custGeom>
            <a:avLst/>
            <a:gdLst/>
            <a:ahLst/>
            <a:cxnLst/>
            <a:rect r="r" b="b" t="t" l="l"/>
            <a:pathLst>
              <a:path h="8094845" w="14717900">
                <a:moveTo>
                  <a:pt x="0" y="0"/>
                </a:moveTo>
                <a:lnTo>
                  <a:pt x="14717899" y="0"/>
                </a:lnTo>
                <a:lnTo>
                  <a:pt x="14717899" y="8094845"/>
                </a:lnTo>
                <a:lnTo>
                  <a:pt x="0" y="8094845"/>
                </a:lnTo>
                <a:lnTo>
                  <a:pt x="0" y="0"/>
                </a:lnTo>
                <a:close/>
              </a:path>
            </a:pathLst>
          </a:custGeom>
          <a:blipFill>
            <a:blip r:embed="rId2"/>
            <a:stretch>
              <a:fillRect l="0" t="0" r="0" b="0"/>
            </a:stretch>
          </a:blipFill>
        </p:spPr>
      </p:sp>
      <p:grpSp>
        <p:nvGrpSpPr>
          <p:cNvPr name="Group 6" id="6"/>
          <p:cNvGrpSpPr/>
          <p:nvPr/>
        </p:nvGrpSpPr>
        <p:grpSpPr>
          <a:xfrm rot="0">
            <a:off x="258979" y="212519"/>
            <a:ext cx="17631823" cy="5559636"/>
            <a:chOff x="0" y="0"/>
            <a:chExt cx="23509097" cy="7412848"/>
          </a:xfrm>
        </p:grpSpPr>
        <p:sp>
          <p:nvSpPr>
            <p:cNvPr name="TextBox 7" id="7"/>
            <p:cNvSpPr txBox="true"/>
            <p:nvPr/>
          </p:nvSpPr>
          <p:spPr>
            <a:xfrm rot="0">
              <a:off x="0" y="57150"/>
              <a:ext cx="23509097" cy="26792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Page d’</a:t>
              </a:r>
              <a:r>
                <a:rPr lang="en-US" sz="7000" i="true">
                  <a:solidFill>
                    <a:srgbClr val="E0E1DD"/>
                  </a:solidFill>
                  <a:latin typeface="Radley Italics"/>
                  <a:ea typeface="Radley Italics"/>
                  <a:cs typeface="Radley Italics"/>
                  <a:sym typeface="Radley Italics"/>
                </a:rPr>
                <a:t>exploration des données</a:t>
              </a:r>
            </a:p>
            <a:p>
              <a:pPr algn="l" marL="0" indent="0" lvl="0">
                <a:lnSpc>
                  <a:spcPts val="7840"/>
                </a:lnSpc>
                <a:spcBef>
                  <a:spcPct val="0"/>
                </a:spcBef>
              </a:pPr>
            </a:p>
          </p:txBody>
        </p:sp>
        <p:sp>
          <p:nvSpPr>
            <p:cNvPr name="TextBox 8" id="8"/>
            <p:cNvSpPr txBox="true"/>
            <p:nvPr/>
          </p:nvSpPr>
          <p:spPr>
            <a:xfrm rot="0">
              <a:off x="0" y="5634848"/>
              <a:ext cx="16969706" cy="698500"/>
            </a:xfrm>
            <a:prstGeom prst="rect">
              <a:avLst/>
            </a:prstGeom>
          </p:spPr>
          <p:txBody>
            <a:bodyPr anchor="t" rtlCol="false" tIns="0" lIns="0" bIns="0" rIns="0">
              <a:spAutoFit/>
            </a:bodyPr>
            <a:lstStyle/>
            <a:p>
              <a:pPr algn="l" marL="0" indent="0" lvl="0">
                <a:lnSpc>
                  <a:spcPts val="4199"/>
                </a:lnSpc>
                <a:spcBef>
                  <a:spcPct val="0"/>
                </a:spcBef>
              </a:pPr>
            </a:p>
          </p:txBody>
        </p:sp>
        <p:sp>
          <p:nvSpPr>
            <p:cNvPr name="TextBox 9" id="9"/>
            <p:cNvSpPr txBox="true"/>
            <p:nvPr/>
          </p:nvSpPr>
          <p:spPr>
            <a:xfrm rot="0">
              <a:off x="0" y="6968348"/>
              <a:ext cx="16923241" cy="444500"/>
            </a:xfrm>
            <a:prstGeom prst="rect">
              <a:avLst/>
            </a:prstGeom>
          </p:spPr>
          <p:txBody>
            <a:bodyPr anchor="t" rtlCol="false" tIns="0" lIns="0" bIns="0" rIns="0">
              <a:spAutoFit/>
            </a:bodyPr>
            <a:lstStyle/>
            <a:p>
              <a:pPr algn="l" marL="0" indent="0" lvl="0">
                <a:lnSpc>
                  <a:spcPts val="2400"/>
                </a:lnSpc>
              </a:pP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B263B"/>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666750" y="666755"/>
            <a:ext cx="9181406" cy="6381750"/>
            <a:chOff x="0" y="0"/>
            <a:chExt cx="12241875" cy="8509000"/>
          </a:xfrm>
        </p:grpSpPr>
        <p:sp>
          <p:nvSpPr>
            <p:cNvPr name="TextBox 5" id="5"/>
            <p:cNvSpPr txBox="true"/>
            <p:nvPr/>
          </p:nvSpPr>
          <p:spPr>
            <a:xfrm rot="0">
              <a:off x="33428" y="57150"/>
              <a:ext cx="12208447"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Perspectives d'avenir</a:t>
              </a:r>
            </a:p>
          </p:txBody>
        </p:sp>
        <p:sp>
          <p:nvSpPr>
            <p:cNvPr name="TextBox 6" id="6"/>
            <p:cNvSpPr txBox="true"/>
            <p:nvPr/>
          </p:nvSpPr>
          <p:spPr>
            <a:xfrm rot="0">
              <a:off x="33428" y="3708400"/>
              <a:ext cx="12208447" cy="13970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E0E1DD"/>
                  </a:solidFill>
                  <a:latin typeface="Radley"/>
                  <a:ea typeface="Radley"/>
                  <a:cs typeface="Radley"/>
                  <a:sym typeface="Radley"/>
                </a:rPr>
                <a:t>Intégration de données réelles et modèles avancés pour la santé personnalisée</a:t>
              </a:r>
            </a:p>
          </p:txBody>
        </p:sp>
        <p:sp>
          <p:nvSpPr>
            <p:cNvPr name="AutoShape 7" id="7"/>
            <p:cNvSpPr/>
            <p:nvPr/>
          </p:nvSpPr>
          <p:spPr>
            <a:xfrm>
              <a:off x="0" y="3222414"/>
              <a:ext cx="12208447" cy="0"/>
            </a:xfrm>
            <a:prstGeom prst="line">
              <a:avLst/>
            </a:prstGeom>
            <a:ln cap="flat" w="25400">
              <a:solidFill>
                <a:srgbClr val="E0E1DD"/>
              </a:solidFill>
              <a:prstDash val="solid"/>
              <a:headEnd type="none" len="sm" w="sm"/>
              <a:tailEnd type="none" len="sm" w="sm"/>
            </a:ln>
          </p:spPr>
        </p:sp>
        <p:sp>
          <p:nvSpPr>
            <p:cNvPr name="TextBox 8" id="8"/>
            <p:cNvSpPr txBox="true"/>
            <p:nvPr/>
          </p:nvSpPr>
          <p:spPr>
            <a:xfrm rot="0">
              <a:off x="33428" y="6438900"/>
              <a:ext cx="12175019" cy="2070100"/>
            </a:xfrm>
            <a:prstGeom prst="rect">
              <a:avLst/>
            </a:prstGeom>
          </p:spPr>
          <p:txBody>
            <a:bodyPr anchor="t" rtlCol="false" tIns="0" lIns="0" bIns="0" rIns="0">
              <a:spAutoFit/>
            </a:bodyPr>
            <a:lstStyle/>
            <a:p>
              <a:pPr algn="l" marL="0" indent="0" lvl="0">
                <a:lnSpc>
                  <a:spcPts val="2400"/>
                </a:lnSpc>
              </a:pPr>
              <a:r>
                <a:rPr lang="en-US" sz="2000">
                  <a:solidFill>
                    <a:srgbClr val="E0E1DD"/>
                  </a:solidFill>
                  <a:latin typeface="Carlito"/>
                  <a:ea typeface="Carlito"/>
                  <a:cs typeface="Carlito"/>
                  <a:sym typeface="Carlito"/>
                </a:rPr>
                <a:t>L'avenir de la santé repose sur l'accès à des </a:t>
              </a:r>
              <a:r>
                <a:rPr lang="en-US" b="true" sz="2000">
                  <a:solidFill>
                    <a:srgbClr val="E0E1DD"/>
                  </a:solidFill>
                  <a:latin typeface="Carlito Bold"/>
                  <a:ea typeface="Carlito Bold"/>
                  <a:cs typeface="Carlito Bold"/>
                  <a:sym typeface="Carlito Bold"/>
                </a:rPr>
                <a:t>données réelles</a:t>
              </a:r>
              <a:r>
                <a:rPr lang="en-US" sz="2000">
                  <a:solidFill>
                    <a:srgbClr val="E0E1DD"/>
                  </a:solidFill>
                  <a:latin typeface="Carlito"/>
                  <a:ea typeface="Carlito"/>
                  <a:cs typeface="Carlito"/>
                  <a:sym typeface="Carlito"/>
                </a:rPr>
                <a:t> et sur des modèles d'intelligence artificielle avancés. En intégrant des sources de données médicales authentiques, nous pouvons améliorer la précision des prédictions de risques et offrir des recommandations de santé personnalisées, optimisant ainsi l'expérience utilisateur et le bien-être général.</a:t>
              </a:r>
            </a:p>
          </p:txBody>
        </p:sp>
      </p:grpSp>
      <p:grpSp>
        <p:nvGrpSpPr>
          <p:cNvPr name="Group 9" id="9"/>
          <p:cNvGrpSpPr/>
          <p:nvPr/>
        </p:nvGrpSpPr>
        <p:grpSpPr>
          <a:xfrm rot="0">
            <a:off x="666750" y="8155402"/>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17</a:t>
              </a:r>
            </a:p>
          </p:txBody>
        </p:sp>
      </p:grpSp>
    </p:spTree>
  </p:cSld>
  <p:clrMapOvr>
    <a:masterClrMapping/>
  </p:clrMapOvr>
</p:sld>
</file>

<file path=ppt/slides/slide18.xml><?xml version="1.0" encoding="utf-8"?>
<p:sld xmlns:p="http://schemas.openxmlformats.org/presentationml/2006/main" xmlns:a="http://schemas.openxmlformats.org/drawingml/2006/main">
  <p:cSld>
    <p:bg>
      <p:bgPr>
        <a:solidFill>
          <a:srgbClr val="415A77"/>
        </a:solidFill>
      </p:bgPr>
    </p:bg>
    <p:spTree>
      <p:nvGrpSpPr>
        <p:cNvPr id="1" name=""/>
        <p:cNvGrpSpPr/>
        <p:nvPr/>
      </p:nvGrpSpPr>
      <p:grpSpPr>
        <a:xfrm>
          <a:off x="0" y="0"/>
          <a:ext cx="0" cy="0"/>
          <a:chOff x="0" y="0"/>
          <a:chExt cx="0" cy="0"/>
        </a:xfrm>
      </p:grpSpPr>
      <p:grpSp>
        <p:nvGrpSpPr>
          <p:cNvPr name="Group 2" id="2"/>
          <p:cNvGrpSpPr/>
          <p:nvPr/>
        </p:nvGrpSpPr>
        <p:grpSpPr>
          <a:xfrm rot="0">
            <a:off x="1028700" y="3633472"/>
            <a:ext cx="15886540" cy="1930719"/>
            <a:chOff x="0" y="0"/>
            <a:chExt cx="21182053" cy="2574292"/>
          </a:xfrm>
        </p:grpSpPr>
        <p:sp>
          <p:nvSpPr>
            <p:cNvPr name="TextBox 3" id="3"/>
            <p:cNvSpPr txBox="true"/>
            <p:nvPr/>
          </p:nvSpPr>
          <p:spPr>
            <a:xfrm rot="0">
              <a:off x="93720" y="1215813"/>
              <a:ext cx="21088333" cy="1358479"/>
            </a:xfrm>
            <a:prstGeom prst="rect">
              <a:avLst/>
            </a:prstGeom>
          </p:spPr>
          <p:txBody>
            <a:bodyPr anchor="t" rtlCol="false" tIns="0" lIns="0" bIns="0" rIns="0">
              <a:spAutoFit/>
            </a:bodyPr>
            <a:lstStyle/>
            <a:p>
              <a:pPr algn="ctr" marL="0" indent="0" lvl="0">
                <a:lnSpc>
                  <a:spcPts val="7840"/>
                </a:lnSpc>
              </a:pPr>
              <a:r>
                <a:rPr lang="en-US" sz="7000">
                  <a:solidFill>
                    <a:srgbClr val="E0E1DD"/>
                  </a:solidFill>
                  <a:latin typeface="Radley"/>
                  <a:ea typeface="Radley"/>
                  <a:cs typeface="Radley"/>
                  <a:sym typeface="Radley"/>
                </a:rPr>
                <a:t>Thanks for your attention</a:t>
              </a:r>
            </a:p>
          </p:txBody>
        </p:sp>
        <p:sp>
          <p:nvSpPr>
            <p:cNvPr name="TextBox 4" id="4"/>
            <p:cNvSpPr txBox="true"/>
            <p:nvPr/>
          </p:nvSpPr>
          <p:spPr>
            <a:xfrm rot="0">
              <a:off x="0" y="57150"/>
              <a:ext cx="21088333" cy="645583"/>
            </a:xfrm>
            <a:prstGeom prst="rect">
              <a:avLst/>
            </a:prstGeom>
          </p:spPr>
          <p:txBody>
            <a:bodyPr anchor="t" rtlCol="false" tIns="0" lIns="0" bIns="0" rIns="0">
              <a:spAutoFit/>
            </a:bodyPr>
            <a:lstStyle/>
            <a:p>
              <a:pPr algn="ctr" marL="0" indent="0" lvl="0">
                <a:lnSpc>
                  <a:spcPts val="3500"/>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B263B"/>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666750" y="666755"/>
            <a:ext cx="9315005" cy="6000750"/>
            <a:chOff x="0" y="0"/>
            <a:chExt cx="12420007" cy="8001000"/>
          </a:xfrm>
        </p:grpSpPr>
        <p:sp>
          <p:nvSpPr>
            <p:cNvPr name="TextBox 5" id="5"/>
            <p:cNvSpPr txBox="true"/>
            <p:nvPr/>
          </p:nvSpPr>
          <p:spPr>
            <a:xfrm rot="0">
              <a:off x="33914" y="57150"/>
              <a:ext cx="12386093"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Introduction</a:t>
              </a:r>
            </a:p>
          </p:txBody>
        </p:sp>
        <p:sp>
          <p:nvSpPr>
            <p:cNvPr name="TextBox 6" id="6"/>
            <p:cNvSpPr txBox="true"/>
            <p:nvPr/>
          </p:nvSpPr>
          <p:spPr>
            <a:xfrm rot="0">
              <a:off x="33914" y="2387600"/>
              <a:ext cx="12386093" cy="13970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E0E1DD"/>
                  </a:solidFill>
                  <a:latin typeface="Radley"/>
                  <a:ea typeface="Radley"/>
                  <a:cs typeface="Radley"/>
                  <a:sym typeface="Radley"/>
                </a:rPr>
                <a:t>Explorer le rôle essentiel des données de santé dans les stratégies de prévention</a:t>
              </a:r>
            </a:p>
          </p:txBody>
        </p:sp>
        <p:sp>
          <p:nvSpPr>
            <p:cNvPr name="AutoShape 7" id="7"/>
            <p:cNvSpPr/>
            <p:nvPr/>
          </p:nvSpPr>
          <p:spPr>
            <a:xfrm>
              <a:off x="0" y="1901614"/>
              <a:ext cx="12386093" cy="0"/>
            </a:xfrm>
            <a:prstGeom prst="line">
              <a:avLst/>
            </a:prstGeom>
            <a:ln cap="flat" w="25400">
              <a:solidFill>
                <a:srgbClr val="E0E1DD"/>
              </a:solidFill>
              <a:prstDash val="solid"/>
              <a:headEnd type="none" len="sm" w="sm"/>
              <a:tailEnd type="none" len="sm" w="sm"/>
            </a:ln>
          </p:spPr>
        </p:sp>
        <p:sp>
          <p:nvSpPr>
            <p:cNvPr name="TextBox 8" id="8"/>
            <p:cNvSpPr txBox="true"/>
            <p:nvPr/>
          </p:nvSpPr>
          <p:spPr>
            <a:xfrm rot="0">
              <a:off x="33914" y="5118100"/>
              <a:ext cx="12352178" cy="2882900"/>
            </a:xfrm>
            <a:prstGeom prst="rect">
              <a:avLst/>
            </a:prstGeom>
          </p:spPr>
          <p:txBody>
            <a:bodyPr anchor="t" rtlCol="false" tIns="0" lIns="0" bIns="0" rIns="0">
              <a:spAutoFit/>
            </a:bodyPr>
            <a:lstStyle/>
            <a:p>
              <a:pPr algn="l" marL="0" indent="0" lvl="0">
                <a:lnSpc>
                  <a:spcPts val="2400"/>
                </a:lnSpc>
              </a:pPr>
              <a:r>
                <a:rPr lang="en-US" sz="2000">
                  <a:solidFill>
                    <a:srgbClr val="E0E1DD"/>
                  </a:solidFill>
                  <a:latin typeface="Carlito"/>
                  <a:ea typeface="Carlito"/>
                  <a:cs typeface="Carlito"/>
                  <a:sym typeface="Carlito"/>
                </a:rPr>
                <a:t>Da</a:t>
              </a:r>
              <a:r>
                <a:rPr lang="en-US" sz="2000">
                  <a:solidFill>
                    <a:srgbClr val="E0E1DD"/>
                  </a:solidFill>
                  <a:latin typeface="Carlito"/>
                  <a:ea typeface="Carlito"/>
                  <a:cs typeface="Carlito"/>
                  <a:sym typeface="Carlito"/>
                </a:rPr>
                <a:t>ns le monde actuel, l’</a:t>
              </a:r>
              <a:r>
                <a:rPr lang="en-US" sz="2000">
                  <a:solidFill>
                    <a:srgbClr val="E0E1DD"/>
                  </a:solidFill>
                  <a:latin typeface="Carlito"/>
                  <a:ea typeface="Carlito"/>
                  <a:cs typeface="Carlito"/>
                  <a:sym typeface="Carlito"/>
                </a:rPr>
                <a:t>explosion </a:t>
              </a:r>
              <a:r>
                <a:rPr lang="en-US" sz="2000">
                  <a:solidFill>
                    <a:srgbClr val="E0E1DD"/>
                  </a:solidFill>
                  <a:latin typeface="Carlito"/>
                  <a:ea typeface="Carlito"/>
                  <a:cs typeface="Carlito"/>
                  <a:sym typeface="Carlito"/>
                </a:rPr>
                <a:t>des</a:t>
              </a:r>
              <a:r>
                <a:rPr lang="en-US" sz="2000">
                  <a:solidFill>
                    <a:srgbClr val="E0E1DD"/>
                  </a:solidFill>
                  <a:latin typeface="Carlito"/>
                  <a:ea typeface="Carlito"/>
                  <a:cs typeface="Carlito"/>
                  <a:sym typeface="Carlito"/>
                </a:rPr>
                <a:t> </a:t>
              </a:r>
              <a:r>
                <a:rPr lang="en-US" sz="2000">
                  <a:solidFill>
                    <a:srgbClr val="E0E1DD"/>
                  </a:solidFill>
                  <a:latin typeface="Carlito"/>
                  <a:ea typeface="Carlito"/>
                  <a:cs typeface="Carlito"/>
                  <a:sym typeface="Carlito"/>
                </a:rPr>
                <a:t>donné</a:t>
              </a:r>
              <a:r>
                <a:rPr lang="en-US" sz="2000">
                  <a:solidFill>
                    <a:srgbClr val="E0E1DD"/>
                  </a:solidFill>
                  <a:latin typeface="Carlito"/>
                  <a:ea typeface="Carlito"/>
                  <a:cs typeface="Carlito"/>
                  <a:sym typeface="Carlito"/>
                </a:rPr>
                <a:t>e</a:t>
              </a:r>
              <a:r>
                <a:rPr lang="en-US" sz="2000">
                  <a:solidFill>
                    <a:srgbClr val="E0E1DD"/>
                  </a:solidFill>
                  <a:latin typeface="Carlito"/>
                  <a:ea typeface="Carlito"/>
                  <a:cs typeface="Carlito"/>
                  <a:sym typeface="Carlito"/>
                </a:rPr>
                <a:t>s</a:t>
              </a:r>
              <a:r>
                <a:rPr lang="en-US" sz="2000">
                  <a:solidFill>
                    <a:srgbClr val="E0E1DD"/>
                  </a:solidFill>
                  <a:latin typeface="Carlito"/>
                  <a:ea typeface="Carlito"/>
                  <a:cs typeface="Carlito"/>
                  <a:sym typeface="Carlito"/>
                </a:rPr>
                <a:t> d</a:t>
              </a:r>
              <a:r>
                <a:rPr lang="en-US" sz="2000">
                  <a:solidFill>
                    <a:srgbClr val="E0E1DD"/>
                  </a:solidFill>
                  <a:latin typeface="Carlito"/>
                  <a:ea typeface="Carlito"/>
                  <a:cs typeface="Carlito"/>
                  <a:sym typeface="Carlito"/>
                </a:rPr>
                <a:t>e s</a:t>
              </a:r>
              <a:r>
                <a:rPr lang="en-US" sz="2000">
                  <a:solidFill>
                    <a:srgbClr val="E0E1DD"/>
                  </a:solidFill>
                  <a:latin typeface="Carlito"/>
                  <a:ea typeface="Carlito"/>
                  <a:cs typeface="Carlito"/>
                  <a:sym typeface="Carlito"/>
                </a:rPr>
                <a:t>a</a:t>
              </a:r>
              <a:r>
                <a:rPr lang="en-US" sz="2000">
                  <a:solidFill>
                    <a:srgbClr val="E0E1DD"/>
                  </a:solidFill>
                  <a:latin typeface="Carlito"/>
                  <a:ea typeface="Carlito"/>
                  <a:cs typeface="Carlito"/>
                  <a:sym typeface="Carlito"/>
                </a:rPr>
                <a:t>n</a:t>
              </a:r>
              <a:r>
                <a:rPr lang="en-US" sz="2000">
                  <a:solidFill>
                    <a:srgbClr val="E0E1DD"/>
                  </a:solidFill>
                  <a:latin typeface="Carlito"/>
                  <a:ea typeface="Carlito"/>
                  <a:cs typeface="Carlito"/>
                  <a:sym typeface="Carlito"/>
                </a:rPr>
                <a:t>t</a:t>
              </a:r>
              <a:r>
                <a:rPr lang="en-US" sz="2000">
                  <a:solidFill>
                    <a:srgbClr val="E0E1DD"/>
                  </a:solidFill>
                  <a:latin typeface="Carlito"/>
                  <a:ea typeface="Carlito"/>
                  <a:cs typeface="Carlito"/>
                  <a:sym typeface="Carlito"/>
                </a:rPr>
                <a:t>é représente à la fois une opportunité majeure et un défi important. Une prévention efficace repose sur la capacité à exploiter ces données afin d’identifier les risques et de favoriser des interventions précoces. Les outils intelligents jouent un rôle clé pour analyser, structurer et visualiser ces volumes importants de données, permettant ainsi aux individus d’accéder à des informations pertinentes et opportunes pour prendre de meilleures décisions en matière de santé.</a:t>
              </a:r>
            </a:p>
          </p:txBody>
        </p:sp>
      </p:grpSp>
      <p:grpSp>
        <p:nvGrpSpPr>
          <p:cNvPr name="Group 9" id="9"/>
          <p:cNvGrpSpPr/>
          <p:nvPr/>
        </p:nvGrpSpPr>
        <p:grpSpPr>
          <a:xfrm rot="0">
            <a:off x="666750" y="8155402"/>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2</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415A77"/>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666750" y="666755"/>
            <a:ext cx="9261566" cy="4867275"/>
            <a:chOff x="0" y="0"/>
            <a:chExt cx="12348754" cy="6489700"/>
          </a:xfrm>
        </p:grpSpPr>
        <p:sp>
          <p:nvSpPr>
            <p:cNvPr name="TextBox 5" id="5"/>
            <p:cNvSpPr txBox="true"/>
            <p:nvPr/>
          </p:nvSpPr>
          <p:spPr>
            <a:xfrm rot="0">
              <a:off x="33720" y="57150"/>
              <a:ext cx="12315034"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Problématique</a:t>
              </a:r>
            </a:p>
          </p:txBody>
        </p:sp>
        <p:sp>
          <p:nvSpPr>
            <p:cNvPr name="TextBox 6" id="6"/>
            <p:cNvSpPr txBox="true"/>
            <p:nvPr/>
          </p:nvSpPr>
          <p:spPr>
            <a:xfrm rot="0">
              <a:off x="33720" y="2387600"/>
              <a:ext cx="12315034" cy="13970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E0E1DD"/>
                  </a:solidFill>
                  <a:latin typeface="Radley"/>
                  <a:ea typeface="Radley"/>
                  <a:cs typeface="Radley"/>
                  <a:sym typeface="Radley"/>
                </a:rPr>
                <a:t>Évaluation des risques de santé dans un monde de données fragmentées</a:t>
              </a:r>
            </a:p>
          </p:txBody>
        </p:sp>
        <p:sp>
          <p:nvSpPr>
            <p:cNvPr name="AutoShape 7" id="7"/>
            <p:cNvSpPr/>
            <p:nvPr/>
          </p:nvSpPr>
          <p:spPr>
            <a:xfrm>
              <a:off x="0" y="1901614"/>
              <a:ext cx="12315034" cy="0"/>
            </a:xfrm>
            <a:prstGeom prst="line">
              <a:avLst/>
            </a:prstGeom>
            <a:ln cap="flat" w="25400">
              <a:solidFill>
                <a:srgbClr val="E0E1DD"/>
              </a:solidFill>
              <a:prstDash val="solid"/>
              <a:headEnd type="none" len="sm" w="sm"/>
              <a:tailEnd type="none" len="sm" w="sm"/>
            </a:ln>
          </p:spPr>
        </p:sp>
        <p:sp>
          <p:nvSpPr>
            <p:cNvPr name="TextBox 8" id="8"/>
            <p:cNvSpPr txBox="true"/>
            <p:nvPr/>
          </p:nvSpPr>
          <p:spPr>
            <a:xfrm rot="0">
              <a:off x="33720" y="4419600"/>
              <a:ext cx="12281315" cy="2070100"/>
            </a:xfrm>
            <a:prstGeom prst="rect">
              <a:avLst/>
            </a:prstGeom>
          </p:spPr>
          <p:txBody>
            <a:bodyPr anchor="t" rtlCol="false" tIns="0" lIns="0" bIns="0" rIns="0">
              <a:spAutoFit/>
            </a:bodyPr>
            <a:lstStyle/>
            <a:p>
              <a:pPr algn="l" marL="0" indent="0" lvl="0">
                <a:lnSpc>
                  <a:spcPts val="2400"/>
                </a:lnSpc>
              </a:pPr>
              <a:r>
                <a:rPr lang="en-US" sz="2000">
                  <a:solidFill>
                    <a:srgbClr val="E0E1DD"/>
                  </a:solidFill>
                  <a:latin typeface="Carlito"/>
                  <a:ea typeface="Carlito"/>
                  <a:cs typeface="Carlito"/>
                  <a:sym typeface="Carlito"/>
                </a:rPr>
                <a:t>L'évaluation des risques de santé est devenue un défi majeur pour les individus face à </a:t>
              </a:r>
              <a:r>
                <a:rPr lang="en-US" b="true" sz="2000">
                  <a:solidFill>
                    <a:srgbClr val="E0E1DD"/>
                  </a:solidFill>
                  <a:latin typeface="Carlito Bold"/>
                  <a:ea typeface="Carlito Bold"/>
                  <a:cs typeface="Carlito Bold"/>
                  <a:sym typeface="Carlito Bold"/>
                </a:rPr>
                <a:t>l'explosion</a:t>
              </a:r>
              <a:r>
                <a:rPr lang="en-US" sz="2000">
                  <a:solidFill>
                    <a:srgbClr val="E0E1DD"/>
                  </a:solidFill>
                  <a:latin typeface="Carlito"/>
                  <a:ea typeface="Carlito"/>
                  <a:cs typeface="Carlito"/>
                  <a:sym typeface="Carlito"/>
                </a:rPr>
                <a:t> des données de santé. Avec des informations de santé souvent dispersées et peu exploitées, il est crucial de développer des méthodes de visualisation des risques intuitives et accessibles. Cela permettra une meilleure prise de décision et une prévention efficace.</a:t>
              </a:r>
            </a:p>
          </p:txBody>
        </p:sp>
      </p:grpSp>
      <p:grpSp>
        <p:nvGrpSpPr>
          <p:cNvPr name="Group 9" id="9"/>
          <p:cNvGrpSpPr/>
          <p:nvPr/>
        </p:nvGrpSpPr>
        <p:grpSpPr>
          <a:xfrm rot="0">
            <a:off x="666750" y="8081204"/>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3</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D1B2A"/>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666750" y="666755"/>
            <a:ext cx="9282169" cy="4562475"/>
            <a:chOff x="0" y="0"/>
            <a:chExt cx="12376226" cy="6083300"/>
          </a:xfrm>
        </p:grpSpPr>
        <p:sp>
          <p:nvSpPr>
            <p:cNvPr name="TextBox 5" id="5"/>
            <p:cNvSpPr txBox="true"/>
            <p:nvPr/>
          </p:nvSpPr>
          <p:spPr>
            <a:xfrm rot="0">
              <a:off x="33795" y="57150"/>
              <a:ext cx="12342431"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Objectifs du projet</a:t>
              </a:r>
            </a:p>
          </p:txBody>
        </p:sp>
        <p:sp>
          <p:nvSpPr>
            <p:cNvPr name="TextBox 6" id="6"/>
            <p:cNvSpPr txBox="true"/>
            <p:nvPr/>
          </p:nvSpPr>
          <p:spPr>
            <a:xfrm rot="0">
              <a:off x="33795" y="2387600"/>
              <a:ext cx="12342431" cy="13970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E0E1DD"/>
                  </a:solidFill>
                  <a:latin typeface="Radley"/>
                  <a:ea typeface="Radley"/>
                  <a:cs typeface="Radley"/>
                  <a:sym typeface="Radley"/>
                </a:rPr>
                <a:t>Centraliser les données, prédire les risques et visualiser les résultats</a:t>
              </a:r>
            </a:p>
          </p:txBody>
        </p:sp>
        <p:sp>
          <p:nvSpPr>
            <p:cNvPr name="AutoShape 7" id="7"/>
            <p:cNvSpPr/>
            <p:nvPr/>
          </p:nvSpPr>
          <p:spPr>
            <a:xfrm>
              <a:off x="0" y="1901614"/>
              <a:ext cx="12342431" cy="0"/>
            </a:xfrm>
            <a:prstGeom prst="line">
              <a:avLst/>
            </a:prstGeom>
            <a:ln cap="flat" w="25400">
              <a:solidFill>
                <a:srgbClr val="E0E1DD"/>
              </a:solidFill>
              <a:prstDash val="solid"/>
              <a:headEnd type="none" len="sm" w="sm"/>
              <a:tailEnd type="none" len="sm" w="sm"/>
            </a:ln>
          </p:spPr>
        </p:sp>
        <p:sp>
          <p:nvSpPr>
            <p:cNvPr name="TextBox 8" id="8"/>
            <p:cNvSpPr txBox="true"/>
            <p:nvPr/>
          </p:nvSpPr>
          <p:spPr>
            <a:xfrm rot="0">
              <a:off x="33795" y="4419600"/>
              <a:ext cx="12308636" cy="1663700"/>
            </a:xfrm>
            <a:prstGeom prst="rect">
              <a:avLst/>
            </a:prstGeom>
          </p:spPr>
          <p:txBody>
            <a:bodyPr anchor="t" rtlCol="false" tIns="0" lIns="0" bIns="0" rIns="0">
              <a:spAutoFit/>
            </a:bodyPr>
            <a:lstStyle/>
            <a:p>
              <a:pPr algn="l" marL="0" indent="0" lvl="0">
                <a:lnSpc>
                  <a:spcPts val="2400"/>
                </a:lnSpc>
              </a:pPr>
              <a:r>
                <a:rPr lang="en-US" sz="2000">
                  <a:solidFill>
                    <a:srgbClr val="E0E1DD"/>
                  </a:solidFill>
                  <a:latin typeface="Carlito"/>
                  <a:ea typeface="Carlito"/>
                  <a:cs typeface="Carlito"/>
                  <a:sym typeface="Carlito"/>
                </a:rPr>
                <a:t>Le projet </a:t>
              </a:r>
              <a:r>
                <a:rPr lang="en-US" b="true" sz="2000">
                  <a:solidFill>
                    <a:srgbClr val="E0E1DD"/>
                  </a:solidFill>
                  <a:latin typeface="Carlito Bold"/>
                  <a:ea typeface="Carlito Bold"/>
                  <a:cs typeface="Carlito Bold"/>
                  <a:sym typeface="Carlito Bold"/>
                </a:rPr>
                <a:t>HealthInsight</a:t>
              </a:r>
              <a:r>
                <a:rPr lang="en-US" sz="2000">
                  <a:solidFill>
                    <a:srgbClr val="E0E1DD"/>
                  </a:solidFill>
                  <a:latin typeface="Carlito"/>
                  <a:ea typeface="Carlito"/>
                  <a:cs typeface="Carlito"/>
                  <a:sym typeface="Carlito"/>
                </a:rPr>
                <a:t> vise à </a:t>
              </a:r>
              <a:r>
                <a:rPr lang="en-US" b="true" sz="2000">
                  <a:solidFill>
                    <a:srgbClr val="E0E1DD"/>
                  </a:solidFill>
                  <a:latin typeface="Carlito Bold"/>
                  <a:ea typeface="Carlito Bold"/>
                  <a:cs typeface="Carlito Bold"/>
                  <a:sym typeface="Carlito Bold"/>
                </a:rPr>
                <a:t>centraliser les données de santé</a:t>
              </a:r>
              <a:r>
                <a:rPr lang="en-US" sz="2000">
                  <a:solidFill>
                    <a:srgbClr val="E0E1DD"/>
                  </a:solidFill>
                  <a:latin typeface="Carlito"/>
                  <a:ea typeface="Carlito"/>
                  <a:cs typeface="Carlito"/>
                  <a:sym typeface="Carlito"/>
                </a:rPr>
                <a:t> des utilisateurs pour prédire les niveaux de risque à l'aide de l'intelligence artificielle. Grâce à une visualisation claire et intuitive, les utilisateurs pourront suivre facilement leurs analyses de santé dans le temps, améliorant ainsi leur compréhension et leur gestion de leur bien-être.</a:t>
              </a:r>
            </a:p>
          </p:txBody>
        </p:sp>
      </p:grpSp>
      <p:grpSp>
        <p:nvGrpSpPr>
          <p:cNvPr name="Group 9" id="9"/>
          <p:cNvGrpSpPr/>
          <p:nvPr/>
        </p:nvGrpSpPr>
        <p:grpSpPr>
          <a:xfrm rot="0">
            <a:off x="666750" y="8081204"/>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4</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B263B"/>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666750" y="666755"/>
            <a:ext cx="9288285" cy="5391150"/>
            <a:chOff x="0" y="0"/>
            <a:chExt cx="12384381" cy="7188200"/>
          </a:xfrm>
        </p:grpSpPr>
        <p:sp>
          <p:nvSpPr>
            <p:cNvPr name="TextBox 5" id="5"/>
            <p:cNvSpPr txBox="true"/>
            <p:nvPr/>
          </p:nvSpPr>
          <p:spPr>
            <a:xfrm rot="0">
              <a:off x="33817" y="57150"/>
              <a:ext cx="12350563"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Solution Proposée</a:t>
              </a:r>
            </a:p>
          </p:txBody>
        </p:sp>
        <p:sp>
          <p:nvSpPr>
            <p:cNvPr name="TextBox 6" id="6"/>
            <p:cNvSpPr txBox="true"/>
            <p:nvPr/>
          </p:nvSpPr>
          <p:spPr>
            <a:xfrm rot="0">
              <a:off x="33817" y="2387600"/>
              <a:ext cx="12350563" cy="13970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E0E1DD"/>
                  </a:solidFill>
                  <a:latin typeface="Radley"/>
                  <a:ea typeface="Radley"/>
                  <a:cs typeface="Radley"/>
                  <a:sym typeface="Radley"/>
                </a:rPr>
                <a:t>Présentation de la plateforme intelligente basée sur le web pour l'analyse de la santé</a:t>
              </a:r>
            </a:p>
          </p:txBody>
        </p:sp>
        <p:sp>
          <p:nvSpPr>
            <p:cNvPr name="AutoShape 7" id="7"/>
            <p:cNvSpPr/>
            <p:nvPr/>
          </p:nvSpPr>
          <p:spPr>
            <a:xfrm>
              <a:off x="0" y="1901614"/>
              <a:ext cx="12350563" cy="0"/>
            </a:xfrm>
            <a:prstGeom prst="line">
              <a:avLst/>
            </a:prstGeom>
            <a:ln cap="flat" w="25400">
              <a:solidFill>
                <a:srgbClr val="E0E1DD"/>
              </a:solidFill>
              <a:prstDash val="solid"/>
              <a:headEnd type="none" len="sm" w="sm"/>
              <a:tailEnd type="none" len="sm" w="sm"/>
            </a:ln>
          </p:spPr>
        </p:sp>
        <p:sp>
          <p:nvSpPr>
            <p:cNvPr name="TextBox 8" id="8"/>
            <p:cNvSpPr txBox="true"/>
            <p:nvPr/>
          </p:nvSpPr>
          <p:spPr>
            <a:xfrm rot="0">
              <a:off x="33817" y="5118100"/>
              <a:ext cx="12316746" cy="2070100"/>
            </a:xfrm>
            <a:prstGeom prst="rect">
              <a:avLst/>
            </a:prstGeom>
          </p:spPr>
          <p:txBody>
            <a:bodyPr anchor="t" rtlCol="false" tIns="0" lIns="0" bIns="0" rIns="0">
              <a:spAutoFit/>
            </a:bodyPr>
            <a:lstStyle/>
            <a:p>
              <a:pPr algn="l" marL="0" indent="0" lvl="0">
                <a:lnSpc>
                  <a:spcPts val="2400"/>
                </a:lnSpc>
              </a:pPr>
              <a:r>
                <a:rPr lang="en-US" sz="2000">
                  <a:solidFill>
                    <a:srgbClr val="E0E1DD"/>
                  </a:solidFill>
                  <a:latin typeface="Carlito"/>
                  <a:ea typeface="Carlito"/>
                  <a:cs typeface="Carlito"/>
                  <a:sym typeface="Carlito"/>
                </a:rPr>
                <a:t>La plateforme HealthInsight est conçue pour centraliser les données de santé des utilisateurs et </a:t>
              </a:r>
              <a:r>
                <a:rPr lang="en-US" b="true" sz="2000">
                  <a:solidFill>
                    <a:srgbClr val="E0E1DD"/>
                  </a:solidFill>
                  <a:latin typeface="Carlito Bold"/>
                  <a:ea typeface="Carlito Bold"/>
                  <a:cs typeface="Carlito Bold"/>
                  <a:sym typeface="Carlito Bold"/>
                </a:rPr>
                <a:t>fournir des analyses prédictives</a:t>
              </a:r>
              <a:r>
                <a:rPr lang="en-US" sz="2000">
                  <a:solidFill>
                    <a:srgbClr val="E0E1DD"/>
                  </a:solidFill>
                  <a:latin typeface="Carlito"/>
                  <a:ea typeface="Carlito"/>
                  <a:cs typeface="Carlito"/>
                  <a:sym typeface="Carlito"/>
                </a:rPr>
                <a:t>. Grâce à une interface interactive et une visualisation 3D du corps humain, les utilisateurs peuvent explorer leurs risques de santé de manière intuitive et engageante. Cette approche novatrice facilite la prise de décision éclairée.</a:t>
              </a:r>
            </a:p>
          </p:txBody>
        </p:sp>
      </p:grpSp>
      <p:grpSp>
        <p:nvGrpSpPr>
          <p:cNvPr name="Group 9" id="9"/>
          <p:cNvGrpSpPr/>
          <p:nvPr/>
        </p:nvGrpSpPr>
        <p:grpSpPr>
          <a:xfrm rot="0">
            <a:off x="666750" y="8155402"/>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5</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415A77"/>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666750" y="666755"/>
            <a:ext cx="9341725" cy="5553075"/>
            <a:chOff x="0" y="0"/>
            <a:chExt cx="12455633" cy="7404100"/>
          </a:xfrm>
        </p:grpSpPr>
        <p:sp>
          <p:nvSpPr>
            <p:cNvPr name="TextBox 5" id="5"/>
            <p:cNvSpPr txBox="true"/>
            <p:nvPr/>
          </p:nvSpPr>
          <p:spPr>
            <a:xfrm rot="0">
              <a:off x="34012" y="57150"/>
              <a:ext cx="12421622"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Sources de données</a:t>
              </a:r>
            </a:p>
          </p:txBody>
        </p:sp>
        <p:sp>
          <p:nvSpPr>
            <p:cNvPr name="TextBox 6" id="6"/>
            <p:cNvSpPr txBox="true"/>
            <p:nvPr/>
          </p:nvSpPr>
          <p:spPr>
            <a:xfrm rot="0">
              <a:off x="34012" y="3708400"/>
              <a:ext cx="12421622" cy="13970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E0E1DD"/>
                  </a:solidFill>
                  <a:latin typeface="Radley"/>
                  <a:ea typeface="Radley"/>
                  <a:cs typeface="Radley"/>
                  <a:sym typeface="Radley"/>
                </a:rPr>
                <a:t>Comprendre les indicateurs clés de santé pour une analyse efficace</a:t>
              </a:r>
            </a:p>
          </p:txBody>
        </p:sp>
        <p:sp>
          <p:nvSpPr>
            <p:cNvPr name="AutoShape 7" id="7"/>
            <p:cNvSpPr/>
            <p:nvPr/>
          </p:nvSpPr>
          <p:spPr>
            <a:xfrm>
              <a:off x="0" y="3222414"/>
              <a:ext cx="12421622" cy="0"/>
            </a:xfrm>
            <a:prstGeom prst="line">
              <a:avLst/>
            </a:prstGeom>
            <a:ln cap="flat" w="25400">
              <a:solidFill>
                <a:srgbClr val="E0E1DD"/>
              </a:solidFill>
              <a:prstDash val="solid"/>
              <a:headEnd type="none" len="sm" w="sm"/>
              <a:tailEnd type="none" len="sm" w="sm"/>
            </a:ln>
          </p:spPr>
        </p:sp>
        <p:sp>
          <p:nvSpPr>
            <p:cNvPr name="TextBox 8" id="8"/>
            <p:cNvSpPr txBox="true"/>
            <p:nvPr/>
          </p:nvSpPr>
          <p:spPr>
            <a:xfrm rot="0">
              <a:off x="34012" y="5740400"/>
              <a:ext cx="12387610" cy="1663700"/>
            </a:xfrm>
            <a:prstGeom prst="rect">
              <a:avLst/>
            </a:prstGeom>
          </p:spPr>
          <p:txBody>
            <a:bodyPr anchor="t" rtlCol="false" tIns="0" lIns="0" bIns="0" rIns="0">
              <a:spAutoFit/>
            </a:bodyPr>
            <a:lstStyle/>
            <a:p>
              <a:pPr algn="l" marL="0" indent="0" lvl="0">
                <a:lnSpc>
                  <a:spcPts val="2400"/>
                </a:lnSpc>
              </a:pPr>
              <a:r>
                <a:rPr lang="en-US" sz="2000">
                  <a:solidFill>
                    <a:srgbClr val="E0E1DD"/>
                  </a:solidFill>
                  <a:latin typeface="Carlito"/>
                  <a:ea typeface="Carlito"/>
                  <a:cs typeface="Carlito"/>
                  <a:sym typeface="Carlito"/>
                </a:rPr>
                <a:t>L'exploration des données de santé repose sur des </a:t>
              </a:r>
              <a:r>
                <a:rPr lang="en-US" b="true" sz="2000">
                  <a:solidFill>
                    <a:srgbClr val="E0E1DD"/>
                  </a:solidFill>
                  <a:latin typeface="Carlito Bold"/>
                  <a:ea typeface="Carlito Bold"/>
                  <a:cs typeface="Carlito Bold"/>
                  <a:sym typeface="Carlito Bold"/>
                </a:rPr>
                <a:t>indicateurs clés</a:t>
              </a:r>
              <a:r>
                <a:rPr lang="en-US" sz="2000">
                  <a:solidFill>
                    <a:srgbClr val="E0E1DD"/>
                  </a:solidFill>
                  <a:latin typeface="Carlito"/>
                  <a:ea typeface="Carlito"/>
                  <a:cs typeface="Carlito"/>
                  <a:sym typeface="Carlito"/>
                </a:rPr>
                <a:t>, tels que l'âge, l'IMC, l'activité physique et le mode de vie. Ces éléments sont essentiels pour évaluer les risques de santé et permettent de créer des modèles prédictifs robustes. Un accès à des données de qualité est primordial pour garantir la fiabilité des analyses.</a:t>
              </a:r>
            </a:p>
          </p:txBody>
        </p:sp>
      </p:grpSp>
      <p:grpSp>
        <p:nvGrpSpPr>
          <p:cNvPr name="Group 9" id="9"/>
          <p:cNvGrpSpPr/>
          <p:nvPr/>
        </p:nvGrpSpPr>
        <p:grpSpPr>
          <a:xfrm rot="0">
            <a:off x="666750" y="8081204"/>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6</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B263B"/>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666750" y="666755"/>
            <a:ext cx="8887489" cy="4867275"/>
            <a:chOff x="0" y="0"/>
            <a:chExt cx="11849986" cy="6489700"/>
          </a:xfrm>
        </p:grpSpPr>
        <p:sp>
          <p:nvSpPr>
            <p:cNvPr name="TextBox 5" id="5"/>
            <p:cNvSpPr txBox="true"/>
            <p:nvPr/>
          </p:nvSpPr>
          <p:spPr>
            <a:xfrm rot="0">
              <a:off x="32358" y="57150"/>
              <a:ext cx="11817628"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Pipeline ETL</a:t>
              </a:r>
            </a:p>
          </p:txBody>
        </p:sp>
        <p:sp>
          <p:nvSpPr>
            <p:cNvPr name="TextBox 6" id="6"/>
            <p:cNvSpPr txBox="true"/>
            <p:nvPr/>
          </p:nvSpPr>
          <p:spPr>
            <a:xfrm rot="0">
              <a:off x="32358" y="2387600"/>
              <a:ext cx="11817628" cy="13970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E0E1DD"/>
                  </a:solidFill>
                  <a:latin typeface="Radley"/>
                  <a:ea typeface="Radley"/>
                  <a:cs typeface="Radley"/>
                  <a:sym typeface="Radley"/>
                </a:rPr>
                <a:t>Extraction, nettoyage et stockage des données pour une analyse efficace</a:t>
              </a:r>
            </a:p>
          </p:txBody>
        </p:sp>
        <p:sp>
          <p:nvSpPr>
            <p:cNvPr name="AutoShape 7" id="7"/>
            <p:cNvSpPr/>
            <p:nvPr/>
          </p:nvSpPr>
          <p:spPr>
            <a:xfrm>
              <a:off x="0" y="1901614"/>
              <a:ext cx="11817628" cy="0"/>
            </a:xfrm>
            <a:prstGeom prst="line">
              <a:avLst/>
            </a:prstGeom>
            <a:ln cap="flat" w="25400">
              <a:solidFill>
                <a:srgbClr val="E0E1DD"/>
              </a:solidFill>
              <a:prstDash val="solid"/>
              <a:headEnd type="none" len="sm" w="sm"/>
              <a:tailEnd type="none" len="sm" w="sm"/>
            </a:ln>
          </p:spPr>
        </p:sp>
        <p:sp>
          <p:nvSpPr>
            <p:cNvPr name="TextBox 8" id="8"/>
            <p:cNvSpPr txBox="true"/>
            <p:nvPr/>
          </p:nvSpPr>
          <p:spPr>
            <a:xfrm rot="0">
              <a:off x="32358" y="4419600"/>
              <a:ext cx="11785270" cy="2070100"/>
            </a:xfrm>
            <a:prstGeom prst="rect">
              <a:avLst/>
            </a:prstGeom>
          </p:spPr>
          <p:txBody>
            <a:bodyPr anchor="t" rtlCol="false" tIns="0" lIns="0" bIns="0" rIns="0">
              <a:spAutoFit/>
            </a:bodyPr>
            <a:lstStyle/>
            <a:p>
              <a:pPr algn="l" marL="0" indent="0" lvl="0">
                <a:lnSpc>
                  <a:spcPts val="2400"/>
                </a:lnSpc>
              </a:pPr>
              <a:r>
                <a:rPr lang="en-US" sz="2000">
                  <a:solidFill>
                    <a:srgbClr val="E0E1DD"/>
                  </a:solidFill>
                  <a:latin typeface="Carlito"/>
                  <a:ea typeface="Carlito"/>
                  <a:cs typeface="Carlito"/>
                  <a:sym typeface="Carlito"/>
                </a:rPr>
                <a:t>Le processus ETL (Extraction, Transformation, Chargement) est crucial pour </a:t>
              </a:r>
              <a:r>
                <a:rPr lang="en-US" b="true" sz="2000">
                  <a:solidFill>
                    <a:srgbClr val="E0E1DD"/>
                  </a:solidFill>
                  <a:latin typeface="Carlito Bold"/>
                  <a:ea typeface="Carlito Bold"/>
                  <a:cs typeface="Carlito Bold"/>
                  <a:sym typeface="Carlito Bold"/>
                </a:rPr>
                <a:t>optimiser l'analyse</a:t>
              </a:r>
              <a:r>
                <a:rPr lang="en-US" sz="2000">
                  <a:solidFill>
                    <a:srgbClr val="E0E1DD"/>
                  </a:solidFill>
                  <a:latin typeface="Carlito"/>
                  <a:ea typeface="Carlito"/>
                  <a:cs typeface="Carlito"/>
                  <a:sym typeface="Carlito"/>
                </a:rPr>
                <a:t> des données de santé. Il permet d'extraire des données de différentes sources, de les nettoyer pour éliminer les incohérences, et de les stocker de manière sécurisée. Ce flux de travail garantit une base de données fiable pour des modèles prédictifs pertinents.</a:t>
              </a:r>
            </a:p>
          </p:txBody>
        </p:sp>
      </p:grpSp>
      <p:grpSp>
        <p:nvGrpSpPr>
          <p:cNvPr name="Group 9" id="9"/>
          <p:cNvGrpSpPr/>
          <p:nvPr/>
        </p:nvGrpSpPr>
        <p:grpSpPr>
          <a:xfrm rot="0">
            <a:off x="666750" y="8155402"/>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7</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415A77"/>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666750" y="666755"/>
            <a:ext cx="9154687" cy="5857875"/>
            <a:chOff x="0" y="0"/>
            <a:chExt cx="12206249" cy="7810500"/>
          </a:xfrm>
        </p:grpSpPr>
        <p:sp>
          <p:nvSpPr>
            <p:cNvPr name="TextBox 5" id="5"/>
            <p:cNvSpPr txBox="true"/>
            <p:nvPr/>
          </p:nvSpPr>
          <p:spPr>
            <a:xfrm rot="0">
              <a:off x="33331" y="57150"/>
              <a:ext cx="12172918" cy="26792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Approche Machine Learning</a:t>
              </a:r>
            </a:p>
          </p:txBody>
        </p:sp>
        <p:sp>
          <p:nvSpPr>
            <p:cNvPr name="TextBox 6" id="6"/>
            <p:cNvSpPr txBox="true"/>
            <p:nvPr/>
          </p:nvSpPr>
          <p:spPr>
            <a:xfrm rot="0">
              <a:off x="33331" y="3708400"/>
              <a:ext cx="12172918" cy="13970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E0E1DD"/>
                  </a:solidFill>
                  <a:latin typeface="Radley"/>
                  <a:ea typeface="Radley"/>
                  <a:cs typeface="Radley"/>
                  <a:sym typeface="Radley"/>
                </a:rPr>
                <a:t>Modèle de prédiction des risques pour la santé des utilisateurs</a:t>
              </a:r>
            </a:p>
          </p:txBody>
        </p:sp>
        <p:sp>
          <p:nvSpPr>
            <p:cNvPr name="AutoShape 7" id="7"/>
            <p:cNvSpPr/>
            <p:nvPr/>
          </p:nvSpPr>
          <p:spPr>
            <a:xfrm>
              <a:off x="0" y="3222414"/>
              <a:ext cx="12172918" cy="0"/>
            </a:xfrm>
            <a:prstGeom prst="line">
              <a:avLst/>
            </a:prstGeom>
            <a:ln cap="flat" w="25400">
              <a:solidFill>
                <a:srgbClr val="E0E1DD"/>
              </a:solidFill>
              <a:prstDash val="solid"/>
              <a:headEnd type="none" len="sm" w="sm"/>
              <a:tailEnd type="none" len="sm" w="sm"/>
            </a:ln>
          </p:spPr>
        </p:sp>
        <p:sp>
          <p:nvSpPr>
            <p:cNvPr name="TextBox 8" id="8"/>
            <p:cNvSpPr txBox="true"/>
            <p:nvPr/>
          </p:nvSpPr>
          <p:spPr>
            <a:xfrm rot="0">
              <a:off x="33331" y="5740400"/>
              <a:ext cx="12139588" cy="2070100"/>
            </a:xfrm>
            <a:prstGeom prst="rect">
              <a:avLst/>
            </a:prstGeom>
          </p:spPr>
          <p:txBody>
            <a:bodyPr anchor="t" rtlCol="false" tIns="0" lIns="0" bIns="0" rIns="0">
              <a:spAutoFit/>
            </a:bodyPr>
            <a:lstStyle/>
            <a:p>
              <a:pPr algn="l" marL="0" indent="0" lvl="0">
                <a:lnSpc>
                  <a:spcPts val="2400"/>
                </a:lnSpc>
              </a:pPr>
              <a:r>
                <a:rPr lang="en-US" sz="2000">
                  <a:solidFill>
                    <a:srgbClr val="E0E1DD"/>
                  </a:solidFill>
                  <a:latin typeface="Carlito"/>
                  <a:ea typeface="Carlito"/>
                  <a:cs typeface="Carlito"/>
                  <a:sym typeface="Carlito"/>
                </a:rPr>
                <a:t>Le modèle de prédiction des risques utilise des techniques d'apprentissage automatique pour </a:t>
              </a:r>
              <a:r>
                <a:rPr lang="en-US" b="true" sz="2000">
                  <a:solidFill>
                    <a:srgbClr val="E0E1DD"/>
                  </a:solidFill>
                  <a:latin typeface="Carlito Bold"/>
                  <a:ea typeface="Carlito Bold"/>
                  <a:cs typeface="Carlito Bold"/>
                  <a:sym typeface="Carlito Bold"/>
                </a:rPr>
                <a:t>analyser les données de santé</a:t>
              </a:r>
              <a:r>
                <a:rPr lang="en-US" sz="2000">
                  <a:solidFill>
                    <a:srgbClr val="E0E1DD"/>
                  </a:solidFill>
                  <a:latin typeface="Carlito"/>
                  <a:ea typeface="Carlito"/>
                  <a:cs typeface="Carlito"/>
                  <a:sym typeface="Carlito"/>
                </a:rPr>
                <a:t> et évaluer les niveaux de risque. En s'appuyant sur des algorithmes avancés, il classe les utilisateurs en catégories de risque, offrant ainsi une visualisation intuitive et des recommandations personnalisées pour améliorer la santé globale.</a:t>
              </a:r>
            </a:p>
          </p:txBody>
        </p:sp>
      </p:grpSp>
      <p:grpSp>
        <p:nvGrpSpPr>
          <p:cNvPr name="Group 9" id="9"/>
          <p:cNvGrpSpPr/>
          <p:nvPr/>
        </p:nvGrpSpPr>
        <p:grpSpPr>
          <a:xfrm rot="0">
            <a:off x="666750" y="8155402"/>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8</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B263B"/>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255" r="0" b="-255"/>
              </a:stretch>
            </a:blipFill>
          </p:spPr>
        </p:sp>
      </p:grpSp>
      <p:grpSp>
        <p:nvGrpSpPr>
          <p:cNvPr name="Group 4" id="4"/>
          <p:cNvGrpSpPr/>
          <p:nvPr/>
        </p:nvGrpSpPr>
        <p:grpSpPr>
          <a:xfrm rot="0">
            <a:off x="666750" y="666755"/>
            <a:ext cx="9047808" cy="6381750"/>
            <a:chOff x="0" y="0"/>
            <a:chExt cx="12063744" cy="8509000"/>
          </a:xfrm>
        </p:grpSpPr>
        <p:sp>
          <p:nvSpPr>
            <p:cNvPr name="TextBox 5" id="5"/>
            <p:cNvSpPr txBox="true"/>
            <p:nvPr/>
          </p:nvSpPr>
          <p:spPr>
            <a:xfrm rot="0">
              <a:off x="32942" y="57150"/>
              <a:ext cx="12030802" cy="1358479"/>
            </a:xfrm>
            <a:prstGeom prst="rect">
              <a:avLst/>
            </a:prstGeom>
          </p:spPr>
          <p:txBody>
            <a:bodyPr anchor="t" rtlCol="false" tIns="0" lIns="0" bIns="0" rIns="0">
              <a:spAutoFit/>
            </a:bodyPr>
            <a:lstStyle/>
            <a:p>
              <a:pPr algn="l" marL="0" indent="0" lvl="0">
                <a:lnSpc>
                  <a:spcPts val="7840"/>
                </a:lnSpc>
                <a:spcBef>
                  <a:spcPct val="0"/>
                </a:spcBef>
              </a:pPr>
              <a:r>
                <a:rPr lang="en-US" sz="7000" i="true">
                  <a:solidFill>
                    <a:srgbClr val="E0E1DD"/>
                  </a:solidFill>
                  <a:latin typeface="Radley Italics"/>
                  <a:ea typeface="Radley Italics"/>
                  <a:cs typeface="Radley Italics"/>
                  <a:sym typeface="Radley Italics"/>
                </a:rPr>
                <a:t>Architecture Technique</a:t>
              </a:r>
            </a:p>
          </p:txBody>
        </p:sp>
        <p:sp>
          <p:nvSpPr>
            <p:cNvPr name="TextBox 6" id="6"/>
            <p:cNvSpPr txBox="true"/>
            <p:nvPr/>
          </p:nvSpPr>
          <p:spPr>
            <a:xfrm rot="0">
              <a:off x="32942" y="3708400"/>
              <a:ext cx="12030802" cy="1397000"/>
            </a:xfrm>
            <a:prstGeom prst="rect">
              <a:avLst/>
            </a:prstGeom>
          </p:spPr>
          <p:txBody>
            <a:bodyPr anchor="t" rtlCol="false" tIns="0" lIns="0" bIns="0" rIns="0">
              <a:spAutoFit/>
            </a:bodyPr>
            <a:lstStyle/>
            <a:p>
              <a:pPr algn="l" marL="0" indent="0" lvl="0">
                <a:lnSpc>
                  <a:spcPts val="4199"/>
                </a:lnSpc>
                <a:spcBef>
                  <a:spcPct val="0"/>
                </a:spcBef>
              </a:pPr>
              <a:r>
                <a:rPr lang="en-US" sz="3499" u="none">
                  <a:solidFill>
                    <a:srgbClr val="E0E1DD"/>
                  </a:solidFill>
                  <a:latin typeface="Radley"/>
                  <a:ea typeface="Radley"/>
                  <a:cs typeface="Radley"/>
                  <a:sym typeface="Radley"/>
                </a:rPr>
                <a:t>Intégration des modules frontend, backend et apprentissage automatique</a:t>
              </a:r>
            </a:p>
          </p:txBody>
        </p:sp>
        <p:sp>
          <p:nvSpPr>
            <p:cNvPr name="AutoShape 7" id="7"/>
            <p:cNvSpPr/>
            <p:nvPr/>
          </p:nvSpPr>
          <p:spPr>
            <a:xfrm>
              <a:off x="0" y="3222414"/>
              <a:ext cx="12030802" cy="0"/>
            </a:xfrm>
            <a:prstGeom prst="line">
              <a:avLst/>
            </a:prstGeom>
            <a:ln cap="flat" w="25400">
              <a:solidFill>
                <a:srgbClr val="E0E1DD"/>
              </a:solidFill>
              <a:prstDash val="solid"/>
              <a:headEnd type="none" len="sm" w="sm"/>
              <a:tailEnd type="none" len="sm" w="sm"/>
            </a:ln>
          </p:spPr>
        </p:sp>
        <p:sp>
          <p:nvSpPr>
            <p:cNvPr name="TextBox 8" id="8"/>
            <p:cNvSpPr txBox="true"/>
            <p:nvPr/>
          </p:nvSpPr>
          <p:spPr>
            <a:xfrm rot="0">
              <a:off x="32942" y="6438900"/>
              <a:ext cx="11997860" cy="2070100"/>
            </a:xfrm>
            <a:prstGeom prst="rect">
              <a:avLst/>
            </a:prstGeom>
          </p:spPr>
          <p:txBody>
            <a:bodyPr anchor="t" rtlCol="false" tIns="0" lIns="0" bIns="0" rIns="0">
              <a:spAutoFit/>
            </a:bodyPr>
            <a:lstStyle/>
            <a:p>
              <a:pPr algn="l" marL="0" indent="0" lvl="0">
                <a:lnSpc>
                  <a:spcPts val="2400"/>
                </a:lnSpc>
              </a:pPr>
              <a:r>
                <a:rPr lang="en-US" sz="2000">
                  <a:solidFill>
                    <a:srgbClr val="E0E1DD"/>
                  </a:solidFill>
                  <a:latin typeface="Carlito"/>
                  <a:ea typeface="Carlito"/>
                  <a:cs typeface="Carlito"/>
                  <a:sym typeface="Carlito"/>
                </a:rPr>
                <a:t>La plateforme HealthInsight repose sur une architecture technique </a:t>
              </a:r>
              <a:r>
                <a:rPr lang="en-US" b="true" sz="2000">
                  <a:solidFill>
                    <a:srgbClr val="E0E1DD"/>
                  </a:solidFill>
                  <a:latin typeface="Carlito Bold"/>
                  <a:ea typeface="Carlito Bold"/>
                  <a:cs typeface="Carlito Bold"/>
                  <a:sym typeface="Carlito Bold"/>
                </a:rPr>
                <a:t>robuste et modulable</a:t>
              </a:r>
              <a:r>
                <a:rPr lang="en-US" sz="2000">
                  <a:solidFill>
                    <a:srgbClr val="E0E1DD"/>
                  </a:solidFill>
                  <a:latin typeface="Carlito"/>
                  <a:ea typeface="Carlito"/>
                  <a:cs typeface="Carlito"/>
                  <a:sym typeface="Carlito"/>
                </a:rPr>
                <a:t>, permettant une communication fluide entre les composants du frontend, du backend et du module d'apprentissage automatique. Cette conception garantit une expérience utilisateur fluide tout en offrant des capacités d'analyse avancées, essentielles pour tirer parti des données de santé en temps réel.</a:t>
              </a:r>
            </a:p>
          </p:txBody>
        </p:sp>
      </p:grpSp>
      <p:grpSp>
        <p:nvGrpSpPr>
          <p:cNvPr name="Group 9" id="9"/>
          <p:cNvGrpSpPr/>
          <p:nvPr/>
        </p:nvGrpSpPr>
        <p:grpSpPr>
          <a:xfrm rot="0">
            <a:off x="666750" y="8081204"/>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E0E1DD"/>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r>
                <a:rPr lang="en-US" sz="2400">
                  <a:solidFill>
                    <a:srgbClr val="000000"/>
                  </a:solidFill>
                  <a:latin typeface="Radley"/>
                  <a:ea typeface="Radley"/>
                  <a:cs typeface="Radley"/>
                  <a:sym typeface="Radley"/>
                </a:rPr>
                <a:t>9</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description>Présentation - HealthInsight</dc:description>
  <dc:identifier>DAG9CMPrPlA</dc:identifier>
  <dcterms:modified xsi:type="dcterms:W3CDTF">2011-08-01T06:04:30Z</dcterms:modified>
  <cp:revision>1</cp:revision>
  <dc:title>Présentation - HealthInsight</dc:title>
</cp:coreProperties>
</file>

<file path=docProps/thumbnail.jpeg>
</file>